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5"/>
  </p:notesMasterIdLst>
  <p:handoutMasterIdLst>
    <p:handoutMasterId r:id="rId56"/>
  </p:handoutMasterIdLst>
  <p:sldIdLst>
    <p:sldId id="262" r:id="rId2"/>
    <p:sldId id="375" r:id="rId3"/>
    <p:sldId id="376" r:id="rId4"/>
    <p:sldId id="377" r:id="rId5"/>
    <p:sldId id="263" r:id="rId6"/>
    <p:sldId id="264" r:id="rId7"/>
    <p:sldId id="266" r:id="rId8"/>
    <p:sldId id="273" r:id="rId9"/>
    <p:sldId id="279" r:id="rId10"/>
    <p:sldId id="274" r:id="rId11"/>
    <p:sldId id="407" r:id="rId12"/>
    <p:sldId id="280" r:id="rId13"/>
    <p:sldId id="281" r:id="rId14"/>
    <p:sldId id="378" r:id="rId15"/>
    <p:sldId id="379" r:id="rId16"/>
    <p:sldId id="283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402" r:id="rId33"/>
    <p:sldId id="395" r:id="rId34"/>
    <p:sldId id="396" r:id="rId35"/>
    <p:sldId id="405" r:id="rId36"/>
    <p:sldId id="397" r:id="rId37"/>
    <p:sldId id="398" r:id="rId38"/>
    <p:sldId id="399" r:id="rId39"/>
    <p:sldId id="400" r:id="rId40"/>
    <p:sldId id="401" r:id="rId41"/>
    <p:sldId id="406" r:id="rId42"/>
    <p:sldId id="403" r:id="rId43"/>
    <p:sldId id="404" r:id="rId44"/>
    <p:sldId id="342" r:id="rId45"/>
    <p:sldId id="344" r:id="rId46"/>
    <p:sldId id="345" r:id="rId47"/>
    <p:sldId id="408" r:id="rId48"/>
    <p:sldId id="362" r:id="rId49"/>
    <p:sldId id="363" r:id="rId50"/>
    <p:sldId id="370" r:id="rId51"/>
    <p:sldId id="372" r:id="rId52"/>
    <p:sldId id="373" r:id="rId53"/>
    <p:sldId id="374" r:id="rId54"/>
  </p:sldIdLst>
  <p:sldSz cx="9144000" cy="5143500" type="screen16x9"/>
  <p:notesSz cx="6858000" cy="9144000"/>
  <p:embeddedFontLst>
    <p:embeddedFont>
      <p:font typeface="Atyp Display" pitchFamily="2" charset="0"/>
      <p:regular r:id="rId57"/>
    </p:embeddedFont>
    <p:embeddedFont>
      <p:font typeface="Atyp Text" pitchFamily="2" charset="0"/>
      <p:regular r:id="rId58"/>
    </p:embeddedFont>
    <p:embeddedFont>
      <p:font typeface="Atyp Text Medium" pitchFamily="2" charset="0"/>
      <p:regular r:id="rId59"/>
    </p:embeddedFont>
    <p:embeddedFont>
      <p:font typeface="Cambria Math" panose="02040503050406030204" pitchFamily="18" charset="0"/>
      <p:regular r:id="rId60"/>
    </p:embeddedFont>
    <p:embeddedFont>
      <p:font typeface="Helvetica Neue" panose="02000503000000020004" pitchFamily="2" charset="0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8DEC"/>
    <a:srgbClr val="F3F3F3"/>
    <a:srgbClr val="A08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C2C69-B8C1-40EB-9EBF-6A101A334480}" v="1466" dt="2023-11-30T12:34:1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4"/>
    <p:restoredTop sz="94723"/>
  </p:normalViewPr>
  <p:slideViewPr>
    <p:cSldViewPr snapToGrid="0">
      <p:cViewPr varScale="1">
        <p:scale>
          <a:sx n="171" d="100"/>
          <a:sy n="171" d="100"/>
        </p:scale>
        <p:origin x="89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25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044EDF1F-7B67-5475-C9EC-ED5B9A67A8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E3ED80F0-2D34-1A44-04EF-DCFA319315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021EC-D5F9-4B1A-B3D8-F303EA59E9F7}" type="datetimeFigureOut">
              <a:rPr lang="uk-UA" smtClean="0"/>
              <a:t>07.12.23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6EBBB73-0F26-5A24-7B46-4E96B2DF8F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F0E1E6A-B05B-A871-A60D-9589F7BC35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01DE5-9C58-402A-895A-B050482904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7273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76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0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1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pdf/1611.08050.pdf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1812.08008.pdf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1812.08008.pdf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1812.08008.pdf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1812.08008.pdf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pdf/1902.09212v1.pdf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pdf/1902.09212v1.pdf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pdf/1902.09212v1.pdf" TargetMode="Externa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103.10180v1.pdf" TargetMode="Externa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103.10180v1.pdf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pdf/2103.10180v1.pdf" TargetMode="Externa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pdf/2103.10180v1.pdf" TargetMode="Externa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pdf/2103.10180v1.pdf" TargetMode="Externa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pdf/2211.03375.pdf" TargetMode="Externa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arxiv.org/pdf/2211.03375.pdf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323975" y="799549"/>
            <a:ext cx="8116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Computer vision school: </a:t>
            </a:r>
            <a:r>
              <a:rPr lang="en-US" sz="3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Advanced</a:t>
            </a: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183675" y="4257100"/>
            <a:ext cx="3505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YAROSLAV TERESHCHENKO</a:t>
            </a:r>
          </a:p>
        </p:txBody>
      </p:sp>
      <p:sp>
        <p:nvSpPr>
          <p:cNvPr id="21" name="Google Shape;21;p4"/>
          <p:cNvSpPr txBox="1"/>
          <p:nvPr/>
        </p:nvSpPr>
        <p:spPr>
          <a:xfrm>
            <a:off x="183675" y="4556248"/>
            <a:ext cx="35836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Senior CV/ML Engineer at </a:t>
            </a:r>
            <a:r>
              <a:rPr lang="en-US" sz="14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Svitla</a:t>
            </a: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Systems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D00EBD6A-50AF-23EA-A1CF-D250F1E3F396}"/>
              </a:ext>
            </a:extLst>
          </p:cNvPr>
          <p:cNvSpPr txBox="1"/>
          <p:nvPr userDrawn="1"/>
        </p:nvSpPr>
        <p:spPr>
          <a:xfrm>
            <a:off x="4458712" y="4257100"/>
            <a:ext cx="3505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BOHDAN BOBYL</a:t>
            </a:r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3142947B-72D0-A1A2-5239-B30ACA412C7F}"/>
              </a:ext>
            </a:extLst>
          </p:cNvPr>
          <p:cNvSpPr txBox="1"/>
          <p:nvPr userDrawn="1"/>
        </p:nvSpPr>
        <p:spPr>
          <a:xfrm>
            <a:off x="4458712" y="4556248"/>
            <a:ext cx="35836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Research Lead at Squad CV/ML 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se Estimation Algorithms: History and Evolution">
            <a:extLst>
              <a:ext uri="{FF2B5EF4-FFF2-40B4-BE49-F238E27FC236}">
                <a16:creationId xmlns:a16="http://schemas.microsoft.com/office/drawing/2014/main" id="{1C72F828-14B2-0A0B-6533-0CB0784448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41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Pose estimation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2050" name="Picture 2" descr="The Complete Guide to Animal Pose Estimation in 2023: Tools, Models,  Tutorial - Supervisely">
            <a:extLst>
              <a:ext uri="{FF2B5EF4-FFF2-40B4-BE49-F238E27FC236}">
                <a16:creationId xmlns:a16="http://schemas.microsoft.com/office/drawing/2014/main" id="{FD02BE2C-7973-F194-B86D-AD56688F7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43" y="1101991"/>
            <a:ext cx="2345703" cy="19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uman Pose Estimation Model HRNet Breaks Three COCO Records; CVPR Accepts  Paper | Synced">
            <a:extLst>
              <a:ext uri="{FF2B5EF4-FFF2-40B4-BE49-F238E27FC236}">
                <a16:creationId xmlns:a16="http://schemas.microsoft.com/office/drawing/2014/main" id="{FD92DB91-F9BB-0C0A-3ED5-004393727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46" y="1104910"/>
            <a:ext cx="2784214" cy="19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ingle-Stage Keypoint-Based Category-Level Object Pose Estimation from an  RGB Image | Research">
            <a:extLst>
              <a:ext uri="{FF2B5EF4-FFF2-40B4-BE49-F238E27FC236}">
                <a16:creationId xmlns:a16="http://schemas.microsoft.com/office/drawing/2014/main" id="{F92F6BB2-8622-24DA-3B4F-EC932145E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60" y="1101991"/>
            <a:ext cx="2613332" cy="19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3D Human Pose Estimation. Human Pose Estimation is a widely… | by Victoria  Mazo | Medium">
            <a:extLst>
              <a:ext uri="{FF2B5EF4-FFF2-40B4-BE49-F238E27FC236}">
                <a16:creationId xmlns:a16="http://schemas.microsoft.com/office/drawing/2014/main" id="{37744403-7877-0169-589A-74207590C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43" y="3040292"/>
            <a:ext cx="5129917" cy="17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sture recognition guide for Web | MediaPipe | Google for Developers">
            <a:extLst>
              <a:ext uri="{FF2B5EF4-FFF2-40B4-BE49-F238E27FC236}">
                <a16:creationId xmlns:a16="http://schemas.microsoft.com/office/drawing/2014/main" id="{267F9247-0B0E-8405-1224-1E7536A32B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60" y="3040292"/>
            <a:ext cx="1117711" cy="11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ehicle pose estimation examples from the VeRi-776 dataset. | Download  Scientific Diagram">
            <a:extLst>
              <a:ext uri="{FF2B5EF4-FFF2-40B4-BE49-F238E27FC236}">
                <a16:creationId xmlns:a16="http://schemas.microsoft.com/office/drawing/2014/main" id="{FD1A3DF1-D96B-7804-01C3-0F170F0373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6" t="49682" r="40224"/>
          <a:stretch/>
        </p:blipFill>
        <p:spPr bwMode="auto">
          <a:xfrm>
            <a:off x="6868370" y="3040292"/>
            <a:ext cx="1495621" cy="11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ccurate 3D car pose estimation | Semantic Scholar">
            <a:extLst>
              <a:ext uri="{FF2B5EF4-FFF2-40B4-BE49-F238E27FC236}">
                <a16:creationId xmlns:a16="http://schemas.microsoft.com/office/drawing/2014/main" id="{A14611A5-82BF-B8FD-00B9-40B9FE0755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77"/>
          <a:stretch/>
        </p:blipFill>
        <p:spPr bwMode="auto">
          <a:xfrm>
            <a:off x="5750660" y="4167551"/>
            <a:ext cx="2613331" cy="66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913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Related task: </a:t>
            </a: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keypoint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annotation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026" name="Picture 2" descr="GitHub - 3ba2ii/Facial-Keypoints-Detector: Facial Keypoints Detector  Project - Computer Vision Nanodegree">
            <a:extLst>
              <a:ext uri="{FF2B5EF4-FFF2-40B4-BE49-F238E27FC236}">
                <a16:creationId xmlns:a16="http://schemas.microsoft.com/office/drawing/2014/main" id="{0E81D638-E1CD-C63F-5105-776BE69EA1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47" y="1212722"/>
            <a:ext cx="6680006" cy="350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280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Types of pose estimation tasks &amp; models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A6A163B1-B16D-395B-442B-7FE3DBC5BFD3}"/>
              </a:ext>
            </a:extLst>
          </p:cNvPr>
          <p:cNvCxnSpPr/>
          <p:nvPr userDrawn="1"/>
        </p:nvCxnSpPr>
        <p:spPr>
          <a:xfrm>
            <a:off x="4530199" y="1604119"/>
            <a:ext cx="0" cy="3150761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71;p11">
            <a:extLst>
              <a:ext uri="{FF2B5EF4-FFF2-40B4-BE49-F238E27FC236}">
                <a16:creationId xmlns:a16="http://schemas.microsoft.com/office/drawing/2014/main" id="{AD6324A4-C2CA-AFC4-7256-BF8C4EB44901}"/>
              </a:ext>
            </a:extLst>
          </p:cNvPr>
          <p:cNvSpPr txBox="1"/>
          <p:nvPr userDrawn="1"/>
        </p:nvSpPr>
        <p:spPr>
          <a:xfrm>
            <a:off x="2120917" y="1413999"/>
            <a:ext cx="143310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Tasks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71;p11">
            <a:extLst>
              <a:ext uri="{FF2B5EF4-FFF2-40B4-BE49-F238E27FC236}">
                <a16:creationId xmlns:a16="http://schemas.microsoft.com/office/drawing/2014/main" id="{0C2D9834-336D-9E0D-92A5-A777005D221A}"/>
              </a:ext>
            </a:extLst>
          </p:cNvPr>
          <p:cNvSpPr txBox="1"/>
          <p:nvPr userDrawn="1"/>
        </p:nvSpPr>
        <p:spPr>
          <a:xfrm>
            <a:off x="5693613" y="1444130"/>
            <a:ext cx="199476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" name="Пряма сполучна лінія 34">
            <a:extLst>
              <a:ext uri="{FF2B5EF4-FFF2-40B4-BE49-F238E27FC236}">
                <a16:creationId xmlns:a16="http://schemas.microsoft.com/office/drawing/2014/main" id="{54E515BF-44FD-D492-0958-1F7E2EB4C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1434" y="1954203"/>
            <a:ext cx="715249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2;p8">
            <a:extLst>
              <a:ext uri="{FF2B5EF4-FFF2-40B4-BE49-F238E27FC236}">
                <a16:creationId xmlns:a16="http://schemas.microsoft.com/office/drawing/2014/main" id="{D8A5E489-8E0B-ECFF-A974-5AC046674DA0}"/>
              </a:ext>
            </a:extLst>
          </p:cNvPr>
          <p:cNvSpPr txBox="1"/>
          <p:nvPr userDrawn="1"/>
        </p:nvSpPr>
        <p:spPr>
          <a:xfrm>
            <a:off x="1061435" y="2033419"/>
            <a:ext cx="3419824" cy="268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By spatial requirements: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- 2D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- 3D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By object targets: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human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object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By body part: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hand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lt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12" name="Google Shape;32;p8">
            <a:extLst>
              <a:ext uri="{FF2B5EF4-FFF2-40B4-BE49-F238E27FC236}">
                <a16:creationId xmlns:a16="http://schemas.microsoft.com/office/drawing/2014/main" id="{51F435F0-4476-4C63-9175-D8EAFB364C0E}"/>
              </a:ext>
            </a:extLst>
          </p:cNvPr>
          <p:cNvSpPr txBox="1"/>
          <p:nvPr userDrawn="1"/>
        </p:nvSpPr>
        <p:spPr>
          <a:xfrm>
            <a:off x="4637679" y="2011395"/>
            <a:ext cx="3419824" cy="268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Top-down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- Bottom-up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lt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10429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Top-down methods</a:t>
            </a:r>
          </a:p>
        </p:txBody>
      </p:sp>
      <p:pic>
        <p:nvPicPr>
          <p:cNvPr id="4098" name="Picture 2" descr="Introduction to human pose estimation | by Ilyes Talbi | Medium">
            <a:extLst>
              <a:ext uri="{FF2B5EF4-FFF2-40B4-BE49-F238E27FC236}">
                <a16:creationId xmlns:a16="http://schemas.microsoft.com/office/drawing/2014/main" id="{147F3B97-3F7B-6214-F980-EBB8A6FD08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5"/>
          <a:stretch/>
        </p:blipFill>
        <p:spPr bwMode="auto">
          <a:xfrm>
            <a:off x="0" y="1317712"/>
            <a:ext cx="9144000" cy="311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16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BOTTOM_TO_UP_METHODS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Bottom-up methods</a:t>
            </a:r>
          </a:p>
        </p:txBody>
      </p:sp>
      <p:pic>
        <p:nvPicPr>
          <p:cNvPr id="4100" name="Picture 4" descr="2019 Bottom-up Higher Resolution Networks for Multi Person Pose Estimation  : 네이버 블로그">
            <a:extLst>
              <a:ext uri="{FF2B5EF4-FFF2-40B4-BE49-F238E27FC236}">
                <a16:creationId xmlns:a16="http://schemas.microsoft.com/office/drawing/2014/main" id="{76AD6226-5976-3347-DF89-9B35D9A093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2"/>
          <a:stretch/>
        </p:blipFill>
        <p:spPr bwMode="auto">
          <a:xfrm>
            <a:off x="1366607" y="1731999"/>
            <a:ext cx="6159500" cy="242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53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TOP_VS_BOTTOM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Top-down VS Bottom-up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A6A163B1-B16D-395B-442B-7FE3DBC5BFD3}"/>
              </a:ext>
            </a:extLst>
          </p:cNvPr>
          <p:cNvCxnSpPr>
            <a:cxnSpLocks/>
          </p:cNvCxnSpPr>
          <p:nvPr userDrawn="1"/>
        </p:nvCxnSpPr>
        <p:spPr>
          <a:xfrm>
            <a:off x="4467377" y="1207075"/>
            <a:ext cx="0" cy="359527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71;p11">
            <a:extLst>
              <a:ext uri="{FF2B5EF4-FFF2-40B4-BE49-F238E27FC236}">
                <a16:creationId xmlns:a16="http://schemas.microsoft.com/office/drawing/2014/main" id="{AD6324A4-C2CA-AFC4-7256-BF8C4EB44901}"/>
              </a:ext>
            </a:extLst>
          </p:cNvPr>
          <p:cNvSpPr txBox="1"/>
          <p:nvPr userDrawn="1"/>
        </p:nvSpPr>
        <p:spPr>
          <a:xfrm>
            <a:off x="2058095" y="1016955"/>
            <a:ext cx="143310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Top-down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71;p11">
            <a:extLst>
              <a:ext uri="{FF2B5EF4-FFF2-40B4-BE49-F238E27FC236}">
                <a16:creationId xmlns:a16="http://schemas.microsoft.com/office/drawing/2014/main" id="{0C2D9834-336D-9E0D-92A5-A777005D221A}"/>
              </a:ext>
            </a:extLst>
          </p:cNvPr>
          <p:cNvSpPr txBox="1"/>
          <p:nvPr userDrawn="1"/>
        </p:nvSpPr>
        <p:spPr>
          <a:xfrm>
            <a:off x="5630791" y="1047086"/>
            <a:ext cx="199476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Bottom-up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" name="Пряма сполучна лінія 34">
            <a:extLst>
              <a:ext uri="{FF2B5EF4-FFF2-40B4-BE49-F238E27FC236}">
                <a16:creationId xmlns:a16="http://schemas.microsoft.com/office/drawing/2014/main" id="{54E515BF-44FD-D492-0958-1F7E2EB4C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8612" y="1557159"/>
            <a:ext cx="715249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Пряма сполучна лінія 34">
            <a:extLst>
              <a:ext uri="{FF2B5EF4-FFF2-40B4-BE49-F238E27FC236}">
                <a16:creationId xmlns:a16="http://schemas.microsoft.com/office/drawing/2014/main" id="{29130B20-CD4F-8AE6-E717-0A42DA6EC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995754" y="3245193"/>
            <a:ext cx="715249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71;p11">
            <a:extLst>
              <a:ext uri="{FF2B5EF4-FFF2-40B4-BE49-F238E27FC236}">
                <a16:creationId xmlns:a16="http://schemas.microsoft.com/office/drawing/2014/main" id="{484F6EC8-3BE1-D006-BF3C-9A63B6A4E120}"/>
              </a:ext>
            </a:extLst>
          </p:cNvPr>
          <p:cNvSpPr txBox="1"/>
          <p:nvPr userDrawn="1"/>
        </p:nvSpPr>
        <p:spPr>
          <a:xfrm rot="16200000">
            <a:off x="461624" y="2042088"/>
            <a:ext cx="63740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BB13994A-A57A-421A-FE8D-66B2E41DAB6B}"/>
              </a:ext>
            </a:extLst>
          </p:cNvPr>
          <p:cNvSpPr txBox="1"/>
          <p:nvPr userDrawn="1"/>
        </p:nvSpPr>
        <p:spPr>
          <a:xfrm rot="16200000">
            <a:off x="381353" y="3778822"/>
            <a:ext cx="79794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32;p8">
            <a:extLst>
              <a:ext uri="{FF2B5EF4-FFF2-40B4-BE49-F238E27FC236}">
                <a16:creationId xmlns:a16="http://schemas.microsoft.com/office/drawing/2014/main" id="{5405F4F6-FDDF-672B-2E4E-978C3C51E08B}"/>
              </a:ext>
            </a:extLst>
          </p:cNvPr>
          <p:cNvSpPr txBox="1"/>
          <p:nvPr userDrawn="1"/>
        </p:nvSpPr>
        <p:spPr>
          <a:xfrm>
            <a:off x="1056558" y="1584792"/>
            <a:ext cx="3350014" cy="150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Involvement of detection pipeline as the first stage gives a possibility to single-object pose estimation model and simple joint association algorithm.</a:t>
            </a:r>
          </a:p>
        </p:txBody>
      </p:sp>
      <p:sp>
        <p:nvSpPr>
          <p:cNvPr id="8" name="Google Shape;32;p8">
            <a:extLst>
              <a:ext uri="{FF2B5EF4-FFF2-40B4-BE49-F238E27FC236}">
                <a16:creationId xmlns:a16="http://schemas.microsoft.com/office/drawing/2014/main" id="{A8CF3294-86DA-517D-F7B5-C96E0D6EC527}"/>
              </a:ext>
            </a:extLst>
          </p:cNvPr>
          <p:cNvSpPr txBox="1"/>
          <p:nvPr userDrawn="1"/>
        </p:nvSpPr>
        <p:spPr>
          <a:xfrm>
            <a:off x="4472150" y="1571016"/>
            <a:ext cx="3350014" cy="150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End-to-end nature of a model and insensibility to # of objects in an image gives a possibility to get faster inference or use larger models without losing runtime.</a:t>
            </a:r>
          </a:p>
        </p:txBody>
      </p:sp>
      <p:sp>
        <p:nvSpPr>
          <p:cNvPr id="9" name="Google Shape;32;p8">
            <a:extLst>
              <a:ext uri="{FF2B5EF4-FFF2-40B4-BE49-F238E27FC236}">
                <a16:creationId xmlns:a16="http://schemas.microsoft.com/office/drawing/2014/main" id="{E4840BB8-B229-248F-89B3-A35FF00F0773}"/>
              </a:ext>
            </a:extLst>
          </p:cNvPr>
          <p:cNvSpPr txBox="1"/>
          <p:nvPr userDrawn="1"/>
        </p:nvSpPr>
        <p:spPr>
          <a:xfrm>
            <a:off x="1037039" y="3217839"/>
            <a:ext cx="3350014" cy="150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Sensitivity to detector’s errors: detection errors will be propagated to pose estimation model. </a:t>
            </a:r>
          </a:p>
        </p:txBody>
      </p:sp>
      <p:sp>
        <p:nvSpPr>
          <p:cNvPr id="10" name="Google Shape;32;p8">
            <a:extLst>
              <a:ext uri="{FF2B5EF4-FFF2-40B4-BE49-F238E27FC236}">
                <a16:creationId xmlns:a16="http://schemas.microsoft.com/office/drawing/2014/main" id="{5E349C6F-BCC4-1B48-572A-5C6F6FEA29CD}"/>
              </a:ext>
            </a:extLst>
          </p:cNvPr>
          <p:cNvSpPr txBox="1"/>
          <p:nvPr userDrawn="1"/>
        </p:nvSpPr>
        <p:spPr>
          <a:xfrm>
            <a:off x="4505804" y="3217839"/>
            <a:ext cx="3350014" cy="150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Joint association algorithm is much more complicated. </a:t>
            </a:r>
          </a:p>
        </p:txBody>
      </p:sp>
    </p:spTree>
    <p:extLst>
      <p:ext uri="{BB962C8B-B14F-4D97-AF65-F5344CB8AC3E}">
        <p14:creationId xmlns:p14="http://schemas.microsoft.com/office/powerpoint/2010/main" val="2404073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idea: 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predict joint locations and direction vector fields for efficient joint association in multi-object tasks.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6EE13-9618-731F-2AD4-3D0C9F8DF9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4500" y="2087716"/>
            <a:ext cx="8263891" cy="18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29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the first 10 layers of VGG-19 were used to generate features, which will be passed as an input to the pose estimation multi-stage head.</a:t>
            </a:r>
            <a:endParaRPr lang="en-US" sz="1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63CE8-D062-87F3-01AD-328B076AD8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6200" y="1945708"/>
            <a:ext cx="6451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49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Inference and scoring of a pair of joints: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the results of inference are confidence maps </a:t>
            </a:r>
            <a:r>
              <a:rPr lang="en-US" sz="1600" b="1" i="1" dirty="0">
                <a:latin typeface="+mn-lt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 and part affinity fields(PAFs) </a:t>
            </a:r>
            <a:r>
              <a:rPr lang="en-US" sz="1600" b="1" i="1" dirty="0">
                <a:latin typeface="+mn-lt"/>
                <a:ea typeface="Helvetica Neue"/>
                <a:cs typeface="Helvetica Neue"/>
                <a:sym typeface="Helvetica Neue"/>
              </a:rPr>
              <a:t>L</a:t>
            </a:r>
            <a:r>
              <a:rPr lang="en-US" sz="1600" b="1" i="0" dirty="0">
                <a:latin typeface="+mn-lt"/>
                <a:ea typeface="Helvetica Neue"/>
                <a:cs typeface="Helvetica Neue"/>
                <a:sym typeface="Helvetica Neue"/>
              </a:rPr>
              <a:t>, which will be used to build skeletonization.</a:t>
            </a:r>
            <a:endParaRPr lang="en-US" sz="1600" b="1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AAD12-2884-0A2D-0961-7387D4342E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67" y="1990375"/>
            <a:ext cx="30607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F751D-CFE6-489F-5E9D-A1B841E6C2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7200" y="2285040"/>
            <a:ext cx="4114800" cy="85090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04EDA-E82F-DD71-4381-252239AD18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" y="3148639"/>
            <a:ext cx="4114800" cy="775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A5FDC-5730-0C85-0E27-D5BB980A0F2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52013" y="3936425"/>
            <a:ext cx="3187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7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IHOUSE" type="twoColTx" preserve="1">
  <p:cSld name="about AIHOUSE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/>
        </p:nvSpPr>
        <p:spPr>
          <a:xfrm>
            <a:off x="384500" y="453025"/>
            <a:ext cx="8116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AI HOUSE IS THE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LARGEST AND MOST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POWERFUL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AI COMMUNITY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IN UKRAINE</a:t>
            </a:r>
            <a:endParaRPr sz="3600" b="1" dirty="0">
              <a:solidFill>
                <a:srgbClr val="FFFFFF"/>
              </a:solidFill>
              <a:latin typeface="+mj-lt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62761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Matching of 2 joint groups: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let’s suppose we have confidence maps </a:t>
            </a:r>
            <a:r>
              <a:rPr lang="en-US" sz="1600" b="1" i="1" dirty="0">
                <a:latin typeface="+mn-lt"/>
                <a:ea typeface="Helvetica Neue"/>
                <a:cs typeface="Helvetica Neue"/>
                <a:sym typeface="Helvetica Neue"/>
              </a:rPr>
              <a:t>S. </a:t>
            </a:r>
            <a:r>
              <a:rPr lang="en-US" sz="1600" b="1" i="0" dirty="0">
                <a:latin typeface="+mn-lt"/>
                <a:ea typeface="Helvetica Neue"/>
                <a:cs typeface="Helvetica Neue"/>
                <a:sym typeface="Helvetica Neue"/>
              </a:rPr>
              <a:t>First of all, we will perform non-maximum suppression confidence map to obtain part candidate locations.</a:t>
            </a:r>
            <a:endParaRPr lang="en-US" sz="1600" b="1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A67A3-9173-94C1-E0F7-4FB2D271B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6842"/>
          <a:stretch/>
        </p:blipFill>
        <p:spPr>
          <a:xfrm>
            <a:off x="472862" y="2199794"/>
            <a:ext cx="1467621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7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Google Shape;159;p25"/>
              <p:cNvSpPr txBox="1"/>
              <p:nvPr/>
            </p:nvSpPr>
            <p:spPr>
              <a:xfrm>
                <a:off x="384501" y="1207075"/>
                <a:ext cx="8175299" cy="1002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rgbClr val="CC8DE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Matching of 2 joint groups: </a:t>
                </a:r>
                <a:r>
                  <a:rPr lang="en-US" sz="1600" b="1" dirty="0">
                    <a:latin typeface="+mn-lt"/>
                    <a:ea typeface="Helvetica Neue"/>
                    <a:cs typeface="Helvetica Neue"/>
                    <a:sym typeface="Helvetica Neue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𝑫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𝒋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𝒋</m:t>
                            </m:r>
                          </m:sub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𝒎</m:t>
                            </m:r>
                          </m:sup>
                        </m:sSubSup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𝒋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…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𝑱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∈{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…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𝑵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𝒋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}</m:t>
                    </m:r>
                  </m:oMath>
                </a14:m>
                <a:r>
                  <a:rPr lang="en-US" sz="1600" b="1" i="0" dirty="0">
                    <a:latin typeface="+mn-lt"/>
                    <a:ea typeface="Helvetica Neue"/>
                    <a:cs typeface="Helvetica Neue"/>
                    <a:sym typeface="Helvetica Neue"/>
                  </a:rPr>
                  <a:t> - a set of body part location candidates for multiple people. Define a</a:t>
                </a:r>
                <a:r>
                  <a:rPr lang="en-US" sz="1600" b="1" i="0" baseline="0" dirty="0">
                    <a:latin typeface="+mn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en-US" sz="1600" b="1" i="0" dirty="0">
                    <a:latin typeface="+mn-lt"/>
                    <a:ea typeface="Helvetica Neue"/>
                    <a:cs typeface="Helvetica Neue"/>
                    <a:sym typeface="Helvetica Neue"/>
                  </a:rPr>
                  <a:t>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𝒛</m:t>
                        </m:r>
                      </m:e>
                      <m:sub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𝒋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𝒋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𝒎𝒏</m:t>
                        </m:r>
                      </m:sup>
                    </m:sSubSup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∈{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} </m:t>
                    </m:r>
                  </m:oMath>
                </a14:m>
                <a:r>
                  <a:rPr lang="en-US" sz="1600" b="1" i="0" dirty="0">
                    <a:latin typeface="+mn-lt"/>
                    <a:ea typeface="Helvetica Neue"/>
                    <a:cs typeface="Helvetica Neue"/>
                    <a:sym typeface="Helvetica Neue"/>
                  </a:rPr>
                  <a:t>to indicate whether 2 joints are connected or not.</a:t>
                </a:r>
                <a:endParaRPr lang="en-US" sz="1600" b="0" i="1" dirty="0">
                  <a:solidFill>
                    <a:srgbClr val="CC8DEC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159" name="Google Shape;159;p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1" y="1207075"/>
                <a:ext cx="8175299" cy="1002873"/>
              </a:xfrm>
              <a:prstGeom prst="rect">
                <a:avLst/>
              </a:prstGeom>
              <a:blipFill>
                <a:blip r:embed="rId3"/>
                <a:stretch>
                  <a:fillRect l="-466" b="-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AE0DC00-9E41-6D0E-6AA9-FF0037CE5583}"/>
              </a:ext>
            </a:extLst>
          </p:cNvPr>
          <p:cNvGrpSpPr/>
          <p:nvPr userDrawn="1"/>
        </p:nvGrpSpPr>
        <p:grpSpPr>
          <a:xfrm>
            <a:off x="472862" y="2199794"/>
            <a:ext cx="4013248" cy="2082800"/>
            <a:chOff x="472862" y="2178854"/>
            <a:chExt cx="4013248" cy="2082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23557B-058B-692F-6EE6-9060130A2E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36749"/>
            <a:stretch/>
          </p:blipFill>
          <p:spPr>
            <a:xfrm>
              <a:off x="472862" y="2178854"/>
              <a:ext cx="4008396" cy="2082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76CCB4E-348C-CDB2-F368-52BEFC8C4B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5339" r="41137" b="76535"/>
            <a:stretch/>
          </p:blipFill>
          <p:spPr>
            <a:xfrm>
              <a:off x="4262745" y="2178854"/>
              <a:ext cx="223365" cy="4887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9CAD02-0DD9-2182-BAA2-E9BCA35BFD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5339" r="41137" b="76535"/>
            <a:stretch/>
          </p:blipFill>
          <p:spPr>
            <a:xfrm>
              <a:off x="4257893" y="3601642"/>
              <a:ext cx="223365" cy="488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363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Google Shape;159;p25"/>
              <p:cNvSpPr txBox="1"/>
              <p:nvPr/>
            </p:nvSpPr>
            <p:spPr>
              <a:xfrm>
                <a:off x="384501" y="1207075"/>
                <a:ext cx="8175299" cy="1002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rgbClr val="CC8DE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Matching of 2 joint groups: </a:t>
                </a:r>
                <a:r>
                  <a:rPr lang="en-US" sz="1600" b="1" dirty="0">
                    <a:latin typeface="+mn-lt"/>
                    <a:ea typeface="Helvetica Neue"/>
                    <a:cs typeface="Helvetica Neue"/>
                    <a:sym typeface="Helvetica Neue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𝑫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𝒋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𝒋</m:t>
                            </m:r>
                          </m:sub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𝒎</m:t>
                            </m:r>
                          </m:sup>
                        </m:sSubSup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𝒋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…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𝑱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∈{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…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𝑵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𝒋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}</m:t>
                    </m:r>
                  </m:oMath>
                </a14:m>
                <a:r>
                  <a:rPr lang="en-US" sz="1600" b="1" i="0" dirty="0">
                    <a:latin typeface="+mn-lt"/>
                    <a:ea typeface="Helvetica Neue"/>
                    <a:cs typeface="Helvetica Neue"/>
                    <a:sym typeface="Helvetica Neue"/>
                  </a:rPr>
                  <a:t> - a set of body part location candidates for multiple people. Define a</a:t>
                </a:r>
                <a:r>
                  <a:rPr lang="en-US" sz="1600" b="1" i="0" baseline="0" dirty="0">
                    <a:latin typeface="+mn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en-US" sz="1600" b="1" i="0" dirty="0">
                    <a:latin typeface="+mn-lt"/>
                    <a:ea typeface="Helvetica Neue"/>
                    <a:cs typeface="Helvetica Neue"/>
                    <a:sym typeface="Helvetica Neue"/>
                  </a:rPr>
                  <a:t>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𝒛</m:t>
                        </m:r>
                      </m:e>
                      <m:sub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𝒋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𝒋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𝒎𝒏</m:t>
                        </m:r>
                      </m:sup>
                    </m:sSubSup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∈{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} </m:t>
                    </m:r>
                  </m:oMath>
                </a14:m>
                <a:r>
                  <a:rPr lang="en-US" sz="1600" b="1" i="0" dirty="0">
                    <a:latin typeface="+mn-lt"/>
                    <a:ea typeface="Helvetica Neue"/>
                    <a:cs typeface="Helvetica Neue"/>
                    <a:sym typeface="Helvetica Neue"/>
                  </a:rPr>
                  <a:t>to indicate whether 2 joints are connected or not.</a:t>
                </a:r>
                <a:endParaRPr lang="en-US" sz="1600" b="0" i="1" dirty="0">
                  <a:solidFill>
                    <a:srgbClr val="CC8DEC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159" name="Google Shape;159;p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1" y="1207075"/>
                <a:ext cx="8175299" cy="1002873"/>
              </a:xfrm>
              <a:prstGeom prst="rect">
                <a:avLst/>
              </a:prstGeom>
              <a:blipFill>
                <a:blip r:embed="rId3"/>
                <a:stretch>
                  <a:fillRect l="-466" b="-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AE0DC00-9E41-6D0E-6AA9-FF0037CE5583}"/>
              </a:ext>
            </a:extLst>
          </p:cNvPr>
          <p:cNvGrpSpPr/>
          <p:nvPr userDrawn="1"/>
        </p:nvGrpSpPr>
        <p:grpSpPr>
          <a:xfrm>
            <a:off x="472862" y="2199794"/>
            <a:ext cx="4013248" cy="2082800"/>
            <a:chOff x="472862" y="2178854"/>
            <a:chExt cx="4013248" cy="2082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23557B-058B-692F-6EE6-9060130A2E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36749"/>
            <a:stretch/>
          </p:blipFill>
          <p:spPr>
            <a:xfrm>
              <a:off x="472862" y="2178854"/>
              <a:ext cx="4008396" cy="2082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76CCB4E-348C-CDB2-F368-52BEFC8C4B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5339" r="41137" b="76535"/>
            <a:stretch/>
          </p:blipFill>
          <p:spPr>
            <a:xfrm>
              <a:off x="4262745" y="2178854"/>
              <a:ext cx="223365" cy="4887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9CAD02-0DD9-2182-BAA2-E9BCA35BFD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5339" r="41137" b="76535"/>
            <a:stretch/>
          </p:blipFill>
          <p:spPr>
            <a:xfrm>
              <a:off x="4257893" y="3601642"/>
              <a:ext cx="223365" cy="48872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59;p25">
                <a:extLst>
                  <a:ext uri="{FF2B5EF4-FFF2-40B4-BE49-F238E27FC236}">
                    <a16:creationId xmlns:a16="http://schemas.microsoft.com/office/drawing/2014/main" id="{113DE16A-41FA-3648-BB12-E8B65CEF14B1}"/>
                  </a:ext>
                </a:extLst>
              </p:cNvPr>
              <p:cNvSpPr txBox="1"/>
              <p:nvPr userDrawn="1"/>
            </p:nvSpPr>
            <p:spPr>
              <a:xfrm>
                <a:off x="4511306" y="2102134"/>
                <a:ext cx="4367447" cy="101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rgbClr val="CC8DE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Our goal: </a:t>
                </a:r>
                <a:r>
                  <a:rPr lang="en-US" sz="1600" b="1" dirty="0">
                    <a:latin typeface="+mn-lt"/>
                    <a:ea typeface="Helvetica Neue"/>
                    <a:cs typeface="Helvetica Neue"/>
                    <a:sym typeface="Helvetica Neue"/>
                  </a:rPr>
                  <a:t>find optimal assignment for a set of all possible assignments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𝒁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  <a:ea typeface="Helvetica Neue"/>
                                    <a:cs typeface="Helvetica Neue"/>
                                    <a:sym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Helvetica Neue"/>
                                    <a:cs typeface="Helvetica Neue"/>
                                    <a:sym typeface="Helvetica Neue"/>
                                  </a:rPr>
                                  <m:t>𝒋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Helvetica Neue"/>
                                    <a:cs typeface="Helvetica Neue"/>
                                    <a:sym typeface="Helvetica Neue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  <a:ea typeface="Helvetica Neue"/>
                                    <a:cs typeface="Helvetica Neue"/>
                                    <a:sym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Helvetica Neue"/>
                                    <a:cs typeface="Helvetica Neue"/>
                                    <a:sym typeface="Helvetica Neue"/>
                                  </a:rPr>
                                  <m:t>𝒋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Helvetica Neue"/>
                                    <a:cs typeface="Helvetica Neue"/>
                                    <a:sym typeface="Helvetica Neue"/>
                                  </a:rPr>
                                  <m:t>𝟐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𝒎𝒏</m:t>
                            </m:r>
                          </m:sup>
                        </m:sSubSup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, 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𝒋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, 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𝒋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…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𝑱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…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  <a:sym typeface="Helvetica Neue"/>
                              </a:rPr>
                              <m:t>𝑵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  <a:sym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  <a:sym typeface="Helvetica Neue"/>
                                  </a:rPr>
                                  <m:t>𝒋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  <a:sym typeface="Helvetica Neue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…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  <a:sym typeface="Helvetica Neue"/>
                              </a:rPr>
                              <m:t>𝑵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  <a:sym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  <a:sym typeface="Helvetica Neue"/>
                                  </a:rPr>
                                  <m:t>𝒋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  <a:sym typeface="Helvetica Neue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sz="1600" b="0" i="1" dirty="0">
                  <a:solidFill>
                    <a:srgbClr val="CC8DEC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3" name="Google Shape;159;p25">
                <a:extLst>
                  <a:ext uri="{FF2B5EF4-FFF2-40B4-BE49-F238E27FC236}">
                    <a16:creationId xmlns:a16="http://schemas.microsoft.com/office/drawing/2014/main" id="{113DE16A-41FA-3648-BB12-E8B65CEF1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4511306" y="2102134"/>
                <a:ext cx="4367447" cy="1011850"/>
              </a:xfrm>
              <a:prstGeom prst="rect">
                <a:avLst/>
              </a:prstGeom>
              <a:blipFill>
                <a:blip r:embed="rId5"/>
                <a:stretch>
                  <a:fillRect l="-8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51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Google Shape;159;p25"/>
              <p:cNvSpPr txBox="1"/>
              <p:nvPr/>
            </p:nvSpPr>
            <p:spPr>
              <a:xfrm>
                <a:off x="384501" y="1207075"/>
                <a:ext cx="8175299" cy="1002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rgbClr val="CC8DE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Matching of 2 joint groups: </a:t>
                </a:r>
                <a:r>
                  <a:rPr lang="en-US" sz="1600" b="1" dirty="0">
                    <a:latin typeface="+mn-lt"/>
                    <a:ea typeface="Helvetica Neue"/>
                    <a:cs typeface="Helvetica Neue"/>
                    <a:sym typeface="Helvetica Neue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𝑫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𝒋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𝒋</m:t>
                            </m:r>
                          </m:sub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𝒎</m:t>
                            </m:r>
                          </m:sup>
                        </m:sSubSup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𝒋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…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𝑱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∈{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…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𝑵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  <a:sym typeface="Helvetica Neue"/>
                          </a:rPr>
                          <m:t>𝒋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}</m:t>
                    </m:r>
                  </m:oMath>
                </a14:m>
                <a:r>
                  <a:rPr lang="en-US" sz="1600" b="1" i="0" dirty="0">
                    <a:latin typeface="+mn-lt"/>
                    <a:ea typeface="Helvetica Neue"/>
                    <a:cs typeface="Helvetica Neue"/>
                    <a:sym typeface="Helvetica Neue"/>
                  </a:rPr>
                  <a:t> - a set of body part location candidates for multiple people. Define a</a:t>
                </a:r>
                <a:r>
                  <a:rPr lang="en-US" sz="1600" b="1" i="0" baseline="0" dirty="0">
                    <a:latin typeface="+mn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en-US" sz="1600" b="1" i="0" dirty="0">
                    <a:latin typeface="+mn-lt"/>
                    <a:ea typeface="Helvetica Neue"/>
                    <a:cs typeface="Helvetica Neue"/>
                    <a:sym typeface="Helvetica Neue"/>
                  </a:rPr>
                  <a:t>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𝒛</m:t>
                        </m:r>
                      </m:e>
                      <m:sub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𝒋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𝒋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𝒎𝒏</m:t>
                        </m:r>
                      </m:sup>
                    </m:sSubSup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∈{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,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  <a:sym typeface="Helvetica Neue"/>
                      </a:rPr>
                      <m:t>} </m:t>
                    </m:r>
                  </m:oMath>
                </a14:m>
                <a:r>
                  <a:rPr lang="en-US" sz="1600" b="1" i="0" dirty="0">
                    <a:latin typeface="+mn-lt"/>
                    <a:ea typeface="Helvetica Neue"/>
                    <a:cs typeface="Helvetica Neue"/>
                    <a:sym typeface="Helvetica Neue"/>
                  </a:rPr>
                  <a:t>to indicate whether 2 joints are connected or not.</a:t>
                </a:r>
                <a:endParaRPr lang="en-US" sz="1600" b="0" i="1" dirty="0">
                  <a:solidFill>
                    <a:srgbClr val="CC8DEC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159" name="Google Shape;159;p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1" y="1207075"/>
                <a:ext cx="8175299" cy="1002873"/>
              </a:xfrm>
              <a:prstGeom prst="rect">
                <a:avLst/>
              </a:prstGeom>
              <a:blipFill>
                <a:blip r:embed="rId3"/>
                <a:stretch>
                  <a:fillRect l="-466" b="-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AE0DC00-9E41-6D0E-6AA9-FF0037CE5583}"/>
              </a:ext>
            </a:extLst>
          </p:cNvPr>
          <p:cNvGrpSpPr/>
          <p:nvPr userDrawn="1"/>
        </p:nvGrpSpPr>
        <p:grpSpPr>
          <a:xfrm>
            <a:off x="472862" y="2199794"/>
            <a:ext cx="4013248" cy="2082800"/>
            <a:chOff x="472862" y="2178854"/>
            <a:chExt cx="4013248" cy="2082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23557B-058B-692F-6EE6-9060130A2E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36749"/>
            <a:stretch/>
          </p:blipFill>
          <p:spPr>
            <a:xfrm>
              <a:off x="472862" y="2178854"/>
              <a:ext cx="4008396" cy="2082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76CCB4E-348C-CDB2-F368-52BEFC8C4B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5339" r="41137" b="76535"/>
            <a:stretch/>
          </p:blipFill>
          <p:spPr>
            <a:xfrm>
              <a:off x="4262745" y="2178854"/>
              <a:ext cx="223365" cy="4887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9CAD02-0DD9-2182-BAA2-E9BCA35BFD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55339" r="41137" b="76535"/>
            <a:stretch/>
          </p:blipFill>
          <p:spPr>
            <a:xfrm>
              <a:off x="4257893" y="3601642"/>
              <a:ext cx="223365" cy="48872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9824C4-AAD2-369A-C343-9335E260D1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68368" y="2199794"/>
            <a:ext cx="2715279" cy="535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A7366-2F81-9F45-B887-687151D696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72150" y="2721535"/>
            <a:ext cx="2711803" cy="997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0C3E9-3895-E658-DC15-2CF132789A0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72150" y="3714635"/>
            <a:ext cx="2711803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Matching to</a:t>
            </a:r>
            <a:r>
              <a:rPr lang="en-US" sz="1600" b="1" baseline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build all skeletons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When it comes to finding the full body pose of multiple people, determining Z is a K-dimensional matching problem, which is a NP-hard problem and requires domain-specific relaxations to be efficiently solved: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E6E4A-E8C8-2E19-402D-4067F298A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93"/>
          <a:stretch/>
        </p:blipFill>
        <p:spPr>
          <a:xfrm>
            <a:off x="472862" y="2199794"/>
            <a:ext cx="6318827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7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Matching to</a:t>
            </a:r>
            <a:r>
              <a:rPr lang="en-US" sz="1600" b="1" baseline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build all skeletons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When it comes to finding the full body pose of multiple people, determining Z is a K-dimensional matching problem, which is a NP-hard problem and requires domain-specific relaxations to be efficiently solved: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E6E4A-E8C8-2E19-402D-4067F298A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93"/>
          <a:stretch/>
        </p:blipFill>
        <p:spPr>
          <a:xfrm>
            <a:off x="472862" y="2199794"/>
            <a:ext cx="6318827" cy="2082800"/>
          </a:xfrm>
          <a:prstGeom prst="rect">
            <a:avLst/>
          </a:prstGeom>
        </p:spPr>
      </p:pic>
      <p:sp>
        <p:nvSpPr>
          <p:cNvPr id="10" name="Google Shape;159;p25">
            <a:extLst>
              <a:ext uri="{FF2B5EF4-FFF2-40B4-BE49-F238E27FC236}">
                <a16:creationId xmlns:a16="http://schemas.microsoft.com/office/drawing/2014/main" id="{40A8EEB3-993B-AECE-436F-0B3B364DF040}"/>
              </a:ext>
            </a:extLst>
          </p:cNvPr>
          <p:cNvSpPr txBox="1"/>
          <p:nvPr userDrawn="1"/>
        </p:nvSpPr>
        <p:spPr>
          <a:xfrm>
            <a:off x="6791689" y="2124425"/>
            <a:ext cx="2423901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latin typeface="+mn-lt"/>
                <a:ea typeface="Helvetica Neue"/>
                <a:cs typeface="Helvetica Neue"/>
                <a:sym typeface="Helvetica Neue"/>
              </a:rPr>
              <a:t>Choose a minimal number of edges to obtain a spanning tree skeleton of human pose rather than using the complete graph.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latin typeface="+mn-lt"/>
                <a:ea typeface="Helvetica Neue"/>
                <a:cs typeface="Helvetica Neue"/>
                <a:sym typeface="Helvetica Neue"/>
              </a:rPr>
              <a:t>Decompose the matching problem into a set of bipartite matching subproblems and determine the matching in adjacent tree nodes independently.</a:t>
            </a:r>
            <a:endParaRPr lang="en-US" sz="12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6141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Matching to</a:t>
            </a:r>
            <a:r>
              <a:rPr lang="en-US" sz="1600" b="1" baseline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build all skeletons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When it comes to finding the full body pose of multiple people, determining Z is a K-dimensional matching problem, which is a NP-hard problem and requires domain-specific relaxations to be efficiently solved: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59;p25">
            <a:extLst>
              <a:ext uri="{FF2B5EF4-FFF2-40B4-BE49-F238E27FC236}">
                <a16:creationId xmlns:a16="http://schemas.microsoft.com/office/drawing/2014/main" id="{40A8EEB3-993B-AECE-436F-0B3B364DF040}"/>
              </a:ext>
            </a:extLst>
          </p:cNvPr>
          <p:cNvSpPr txBox="1"/>
          <p:nvPr userDrawn="1"/>
        </p:nvSpPr>
        <p:spPr>
          <a:xfrm>
            <a:off x="6791689" y="2124425"/>
            <a:ext cx="2423901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latin typeface="+mn-lt"/>
                <a:ea typeface="Helvetica Neue"/>
                <a:cs typeface="Helvetica Neue"/>
                <a:sym typeface="Helvetica Neue"/>
              </a:rPr>
              <a:t>Choose a minimal number of edges to obtain a spanning tree skeleton of human pose rather than using the complete graph.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1" dirty="0">
                <a:latin typeface="+mn-lt"/>
                <a:ea typeface="Helvetica Neue"/>
                <a:cs typeface="Helvetica Neue"/>
                <a:sym typeface="Helvetica Neue"/>
              </a:rPr>
              <a:t>Decompose the matching problem into a set of bipartite matching subproblems and determine the matching in adjacent tree nodes independently.</a:t>
            </a:r>
            <a:endParaRPr lang="en-US" sz="12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EE7C2-60E7-A0F7-40F8-518982EF99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10431" y="2539903"/>
            <a:ext cx="3429000" cy="107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6501A-D50B-5BD8-854F-67A9352E07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10432" y="3518731"/>
            <a:ext cx="3429000" cy="8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Training: ground-truth generation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Пряма сполучна лінія 31">
            <a:extLst>
              <a:ext uri="{FF2B5EF4-FFF2-40B4-BE49-F238E27FC236}">
                <a16:creationId xmlns:a16="http://schemas.microsoft.com/office/drawing/2014/main" id="{09393E9E-055B-3938-4CC7-E626CA1B627A}"/>
              </a:ext>
            </a:extLst>
          </p:cNvPr>
          <p:cNvCxnSpPr>
            <a:cxnSpLocks/>
          </p:cNvCxnSpPr>
          <p:nvPr userDrawn="1"/>
        </p:nvCxnSpPr>
        <p:spPr>
          <a:xfrm>
            <a:off x="4467377" y="1637932"/>
            <a:ext cx="0" cy="3262133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 сполучна лінія 34">
            <a:extLst>
              <a:ext uri="{FF2B5EF4-FFF2-40B4-BE49-F238E27FC236}">
                <a16:creationId xmlns:a16="http://schemas.microsoft.com/office/drawing/2014/main" id="{0370A575-E53B-6B2D-4298-D5B33BB4F0EF}"/>
              </a:ext>
            </a:extLst>
          </p:cNvPr>
          <p:cNvCxnSpPr>
            <a:cxnSpLocks/>
          </p:cNvCxnSpPr>
          <p:nvPr userDrawn="1"/>
        </p:nvCxnSpPr>
        <p:spPr>
          <a:xfrm flipH="1">
            <a:off x="998612" y="1654879"/>
            <a:ext cx="715249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32;p8">
            <a:extLst>
              <a:ext uri="{FF2B5EF4-FFF2-40B4-BE49-F238E27FC236}">
                <a16:creationId xmlns:a16="http://schemas.microsoft.com/office/drawing/2014/main" id="{05D542A9-33E2-8498-21FF-EFDD7D06B476}"/>
              </a:ext>
            </a:extLst>
          </p:cNvPr>
          <p:cNvSpPr txBox="1"/>
          <p:nvPr userDrawn="1"/>
        </p:nvSpPr>
        <p:spPr>
          <a:xfrm>
            <a:off x="886931" y="1671828"/>
            <a:ext cx="3419824" cy="43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Confidence map</a:t>
            </a: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lt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12" name="Google Shape;32;p8">
            <a:extLst>
              <a:ext uri="{FF2B5EF4-FFF2-40B4-BE49-F238E27FC236}">
                <a16:creationId xmlns:a16="http://schemas.microsoft.com/office/drawing/2014/main" id="{050B91E8-778A-9E71-D9DB-2BF5C324114D}"/>
              </a:ext>
            </a:extLst>
          </p:cNvPr>
          <p:cNvSpPr txBox="1"/>
          <p:nvPr userDrawn="1"/>
        </p:nvSpPr>
        <p:spPr>
          <a:xfrm>
            <a:off x="4516319" y="1681216"/>
            <a:ext cx="3419824" cy="43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Part Affinity Field</a:t>
            </a: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lt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6D785B-0FC6-A210-FEC6-1954C5CD75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2876" y="2102686"/>
            <a:ext cx="39116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7012AE-C47D-2D4C-554A-14035E1887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2876" y="2970548"/>
            <a:ext cx="2641600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95DF54-59F1-64A2-DFF1-2551035542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30279" y="2102686"/>
            <a:ext cx="3886200" cy="92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F2EF1A-D575-3FFB-A224-30DF9D3C379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530279" y="3025254"/>
            <a:ext cx="3886196" cy="3137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5984C7-CAD9-E111-963E-D33A67D9A72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30271" y="3324455"/>
            <a:ext cx="3886201" cy="3020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10668B-8F8C-867E-78F4-731C02D95EF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30268" y="3626534"/>
            <a:ext cx="27940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C65EA9-34AA-BF34-921C-E8C2DF256AF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532543" y="3994834"/>
            <a:ext cx="3403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3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2016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4BA4A5-7FAC-0C99-35C0-0FFA68858F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96506" y="1637932"/>
            <a:ext cx="4662993" cy="2824442"/>
          </a:xfrm>
          <a:prstGeom prst="rect">
            <a:avLst/>
          </a:prstGeom>
        </p:spPr>
      </p:pic>
      <p:sp>
        <p:nvSpPr>
          <p:cNvPr id="3" name="Google Shape;159;p25">
            <a:extLst>
              <a:ext uri="{FF2B5EF4-FFF2-40B4-BE49-F238E27FC236}">
                <a16:creationId xmlns:a16="http://schemas.microsoft.com/office/drawing/2014/main" id="{D3049827-BA06-BD59-8C26-023B81AFE844}"/>
              </a:ext>
            </a:extLst>
          </p:cNvPr>
          <p:cNvSpPr txBox="1"/>
          <p:nvPr userDrawn="1"/>
        </p:nvSpPr>
        <p:spPr>
          <a:xfrm>
            <a:off x="384500" y="1637932"/>
            <a:ext cx="3333794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The COCO evaluation defines the object </a:t>
            </a:r>
            <a:r>
              <a:rPr lang="en-US" sz="1800" b="1" dirty="0" err="1">
                <a:latin typeface="+mn-lt"/>
                <a:ea typeface="Helvetica Neue"/>
                <a:cs typeface="Helvetica Neue"/>
                <a:sym typeface="Helvetica Neue"/>
              </a:rPr>
              <a:t>keypoint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  similarity (OKS) and uses the mean average precision(AP) over 10 OKS thresholds as main competition metric.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45292-8E3D-1933-6593-FD1C5004CD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347" y="3737593"/>
            <a:ext cx="3340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60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2019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differences: 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1. Parallel branches -&gt; sequential flow.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45240-A47C-AC45-4072-4BA694B490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7406" y="1990375"/>
            <a:ext cx="6718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I HOUSE2" type="titleOnly" preserve="1">
  <p:cSld name="about AI HOUSE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7181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2019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differences: 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2. 7x7 convolutions -&gt; 3x3 convolutions and depth increased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4065C-3347-D6A2-E052-B1B497A544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7406" y="1990375"/>
            <a:ext cx="6718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2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2019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differences: 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3. Training objective was adopted to sequential flow.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F0BCD7-2896-A864-BB19-9F2AB8EBF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98950" y="2445138"/>
            <a:ext cx="2946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1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version of 2019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3256C-F77D-32B8-5B53-B8B4DF6562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2150" y="1637932"/>
            <a:ext cx="4373841" cy="3198779"/>
          </a:xfrm>
          <a:prstGeom prst="rect">
            <a:avLst/>
          </a:prstGeom>
        </p:spPr>
      </p:pic>
      <p:sp>
        <p:nvSpPr>
          <p:cNvPr id="3" name="Google Shape;159;p25">
            <a:extLst>
              <a:ext uri="{FF2B5EF4-FFF2-40B4-BE49-F238E27FC236}">
                <a16:creationId xmlns:a16="http://schemas.microsoft.com/office/drawing/2014/main" id="{7D9AFE2E-A893-7E43-3E07-4522AFC113A8}"/>
              </a:ext>
            </a:extLst>
          </p:cNvPr>
          <p:cNvSpPr txBox="1"/>
          <p:nvPr userDrawn="1"/>
        </p:nvSpPr>
        <p:spPr>
          <a:xfrm>
            <a:off x="384500" y="1637932"/>
            <a:ext cx="3817552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GB" sz="1200" b="0" i="0" dirty="0">
                <a:effectLst/>
                <a:latin typeface="Inter"/>
              </a:rPr>
              <a:t>Percentage of Correct Key-points (PCK)</a:t>
            </a:r>
          </a:p>
          <a:p>
            <a:pPr algn="l"/>
            <a:endParaRPr lang="en-GB" sz="1200" b="0" i="0" dirty="0">
              <a:effectLst/>
              <a:latin typeface="Inter"/>
            </a:endParaRPr>
          </a:p>
          <a:p>
            <a:pPr algn="l"/>
            <a:r>
              <a:rPr lang="en-GB" sz="1200" b="0" i="0" dirty="0">
                <a:solidFill>
                  <a:srgbClr val="080A13"/>
                </a:solidFill>
                <a:effectLst/>
                <a:latin typeface="Inter"/>
              </a:rPr>
              <a:t>PCK is used as an accuracy metric that measures if the predicted </a:t>
            </a:r>
            <a:r>
              <a:rPr lang="en-GB" sz="1200" b="0" i="0" dirty="0" err="1">
                <a:solidFill>
                  <a:srgbClr val="080A13"/>
                </a:solidFill>
                <a:effectLst/>
                <a:latin typeface="Inter"/>
              </a:rPr>
              <a:t>keypoint</a:t>
            </a:r>
            <a:r>
              <a:rPr lang="en-GB" sz="1200" b="0" i="0" dirty="0">
                <a:solidFill>
                  <a:srgbClr val="080A13"/>
                </a:solidFill>
                <a:effectLst/>
                <a:latin typeface="Inter"/>
              </a:rPr>
              <a:t> and the true joint are within a certain distance threshold. The PCK is usually set with respect to the scale of the subject, which is enclosed within the bounding box.</a:t>
            </a:r>
          </a:p>
          <a:p>
            <a:pPr algn="l"/>
            <a:r>
              <a:rPr lang="en-GB" sz="1200" b="0" i="0" dirty="0">
                <a:solidFill>
                  <a:srgbClr val="080A13"/>
                </a:solidFill>
                <a:effectLst/>
                <a:latin typeface="Inter"/>
              </a:rPr>
              <a:t>The threshold can either be: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80A13"/>
                </a:solidFill>
                <a:effectLst/>
                <a:latin typeface="Inter"/>
              </a:rPr>
              <a:t>PCKh@0.5 is when the threshold = 50% of the head bone link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80A13"/>
                </a:solidFill>
                <a:effectLst/>
                <a:latin typeface="Inter"/>
              </a:rPr>
              <a:t>PCK@0.2 = Distance between predicted and true joint &lt; 0.2 * torso diameter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80A13"/>
                </a:solidFill>
                <a:effectLst/>
                <a:latin typeface="Inter"/>
              </a:rPr>
              <a:t>Sometimes 150 mm is taken as the threshold.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80A13"/>
                </a:solidFill>
                <a:effectLst/>
                <a:latin typeface="Inter"/>
              </a:rPr>
              <a:t>It alleviates the shorter limb problem since shorter limbs have smaller torsos and head bone links.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80A13"/>
                </a:solidFill>
                <a:effectLst/>
                <a:latin typeface="Inter"/>
              </a:rPr>
              <a:t>PCK is used for 2D and 3D (PCK3D)</a:t>
            </a:r>
          </a:p>
        </p:txBody>
      </p:sp>
    </p:spTree>
    <p:extLst>
      <p:ext uri="{BB962C8B-B14F-4D97-AF65-F5344CB8AC3E}">
        <p14:creationId xmlns:p14="http://schemas.microsoft.com/office/powerpoint/2010/main" val="1778268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OpenPose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3015463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HRNet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2019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idea: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maintain high-resolution representations during the whole inference process, compute and fuse low-resolution representations using high-to-low subnetworks in parallel.</a:t>
            </a:r>
            <a:endParaRPr lang="en-US" sz="1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882B9-F495-EDF5-88EA-16065644E2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92450" y="2130374"/>
            <a:ext cx="5359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HRNet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2019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DF91F-6DFF-9391-804C-FDD86ABBD6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950" y="1835573"/>
            <a:ext cx="7772400" cy="28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691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HRNet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2019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14418C-A384-B933-C9D9-F3A1173F6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38934" y="1637932"/>
            <a:ext cx="6266432" cy="33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HRNet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4529117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OmniPose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2021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idea: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improve high-resolution, multi-scale representations to get more accurate predictions.</a:t>
            </a:r>
            <a:endParaRPr lang="en-US" sz="1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4C059-FF0C-AFC5-C4B0-98233FCB0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888" y="2325818"/>
            <a:ext cx="8380523" cy="205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457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OmniPose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2021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WASPv2 module: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increases a FOV of a network and fuses high and low features to generate the final joint localization heatmap.</a:t>
            </a:r>
            <a:endParaRPr lang="en-US" sz="1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C119E-3FAA-8D4A-6B84-C1E36C79A0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950" y="2126779"/>
            <a:ext cx="7772400" cy="20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s" preserve="1">
  <p:cSld name="social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075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OmniPose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2021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Gaussian modulation: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gives smoother response and more accurate peak prediction for joints, by eliminating false positives in noisy responses during the joint detection.</a:t>
            </a:r>
            <a:endParaRPr lang="en-US" sz="1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40EFC8-D5F8-8A59-6040-2CE0820E63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261" y="2130374"/>
            <a:ext cx="7745778" cy="24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017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OmniPose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2021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DAFB9-A91D-DD26-B504-90A6AD97C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1637932"/>
            <a:ext cx="7772400" cy="21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167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OmniPose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2021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F4644-B044-1CEE-A22C-1C481D3043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4698" y="1637932"/>
            <a:ext cx="5854604" cy="33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7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AlphaPose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2022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17529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idea: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 create a pipeline to perform a full body(body, face, hand) pose estimation and tracking.</a:t>
            </a:r>
            <a:endParaRPr lang="en-US" sz="1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94D40-1EB4-9858-96F8-6F657B3CC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800" y="1819161"/>
            <a:ext cx="7772400" cy="30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510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AlphaPose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  <a:hlinkClick r:id="rId2"/>
              </a:rPr>
              <a:t>2022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1" y="1207075"/>
            <a:ext cx="837499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  <a:endParaRPr lang="en-US" sz="1600" b="0" i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D7E5C4-59C4-6E6D-8212-87D6D864D7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00" y="1637932"/>
            <a:ext cx="7772400" cy="31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9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AlphaPose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3868554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Existing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9" y="1547972"/>
            <a:ext cx="4384146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COCO.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Established as a key dataset in computer vision since 2014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Key Features: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Size over 200,000 images with 1.5 million object instances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250k annotations of human </a:t>
            </a:r>
            <a:r>
              <a:rPr lang="en-US" sz="1600" b="1" dirty="0" err="1">
                <a:latin typeface="+mn-lt"/>
                <a:ea typeface="Helvetica Neue"/>
                <a:cs typeface="Helvetica Neue"/>
                <a:sym typeface="Helvetica Neue"/>
              </a:rPr>
              <a:t>keypoints</a:t>
            </a: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Regularly updated with contributions from the global research community</a:t>
            </a:r>
          </a:p>
        </p:txBody>
      </p:sp>
      <p:sp>
        <p:nvSpPr>
          <p:cNvPr id="5" name="Google Shape;53;p10">
            <a:extLst>
              <a:ext uri="{FF2B5EF4-FFF2-40B4-BE49-F238E27FC236}">
                <a16:creationId xmlns:a16="http://schemas.microsoft.com/office/drawing/2014/main" id="{309433DF-7E72-EC56-F81E-664325A7F158}"/>
              </a:ext>
            </a:extLst>
          </p:cNvPr>
          <p:cNvSpPr/>
          <p:nvPr userDrawn="1"/>
        </p:nvSpPr>
        <p:spPr>
          <a:xfrm>
            <a:off x="242694" y="2885437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;p10">
            <a:extLst>
              <a:ext uri="{FF2B5EF4-FFF2-40B4-BE49-F238E27FC236}">
                <a16:creationId xmlns:a16="http://schemas.microsoft.com/office/drawing/2014/main" id="{1C32AA07-7AB4-E1B3-AAF2-C4FB24B679BC}"/>
              </a:ext>
            </a:extLst>
          </p:cNvPr>
          <p:cNvSpPr/>
          <p:nvPr userDrawn="1"/>
        </p:nvSpPr>
        <p:spPr>
          <a:xfrm>
            <a:off x="242694" y="361794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94B164E9-DF77-3330-BFCD-0E255BD4F104}"/>
              </a:ext>
            </a:extLst>
          </p:cNvPr>
          <p:cNvSpPr/>
          <p:nvPr userDrawn="1"/>
        </p:nvSpPr>
        <p:spPr>
          <a:xfrm>
            <a:off x="242694" y="4350443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4" descr="Logo">
            <a:extLst>
              <a:ext uri="{FF2B5EF4-FFF2-40B4-BE49-F238E27FC236}">
                <a16:creationId xmlns:a16="http://schemas.microsoft.com/office/drawing/2014/main" id="{2E33B019-7EC0-D2C7-ECA9-F123CA600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47" y="1547972"/>
            <a:ext cx="2340078" cy="72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ADD496-81D8-D39A-C860-8CF51EBA53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91" y="2769191"/>
            <a:ext cx="3545918" cy="166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508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Existing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8" y="1547972"/>
            <a:ext cx="4713527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MPII Human Pose Database. </a:t>
            </a: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Key Features: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25k images, 40k humans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Covers 410 different activities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Includes occlusion labeling and 3D orientation of head and torso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3;p10">
            <a:extLst>
              <a:ext uri="{FF2B5EF4-FFF2-40B4-BE49-F238E27FC236}">
                <a16:creationId xmlns:a16="http://schemas.microsoft.com/office/drawing/2014/main" id="{DF456E29-BB6E-B127-7B2D-9162C6294D06}"/>
              </a:ext>
            </a:extLst>
          </p:cNvPr>
          <p:cNvSpPr/>
          <p:nvPr userDrawn="1"/>
        </p:nvSpPr>
        <p:spPr>
          <a:xfrm>
            <a:off x="242693" y="241365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6914AE57-CF65-87C0-93E3-FF2D77DBB26D}"/>
              </a:ext>
            </a:extLst>
          </p:cNvPr>
          <p:cNvSpPr/>
          <p:nvPr userDrawn="1"/>
        </p:nvSpPr>
        <p:spPr>
          <a:xfrm>
            <a:off x="231248" y="2915456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;p10">
            <a:extLst>
              <a:ext uri="{FF2B5EF4-FFF2-40B4-BE49-F238E27FC236}">
                <a16:creationId xmlns:a16="http://schemas.microsoft.com/office/drawing/2014/main" id="{71EFA862-163E-B534-7879-7D3B9EA94E40}"/>
              </a:ext>
            </a:extLst>
          </p:cNvPr>
          <p:cNvSpPr/>
          <p:nvPr userDrawn="1"/>
        </p:nvSpPr>
        <p:spPr>
          <a:xfrm>
            <a:off x="260781" y="3437428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DEF6EE-1E60-7757-F3FD-889C8B36C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3322" y="1541754"/>
            <a:ext cx="3674599" cy="783300"/>
          </a:xfrm>
          <a:prstGeom prst="rect">
            <a:avLst/>
          </a:prstGeom>
        </p:spPr>
      </p:pic>
      <p:pic>
        <p:nvPicPr>
          <p:cNvPr id="1026" name="Picture 2" descr="vis_595_dt">
            <a:extLst>
              <a:ext uri="{FF2B5EF4-FFF2-40B4-BE49-F238E27FC236}">
                <a16:creationId xmlns:a16="http://schemas.microsoft.com/office/drawing/2014/main" id="{2F50691A-B7E3-C934-2A2C-06D4EDE155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42" y="2659734"/>
            <a:ext cx="3653306" cy="205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3116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Existing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8" y="1547972"/>
            <a:ext cx="4713527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OCHuman</a:t>
            </a: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 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5k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13k human annotation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3;p10">
            <a:extLst>
              <a:ext uri="{FF2B5EF4-FFF2-40B4-BE49-F238E27FC236}">
                <a16:creationId xmlns:a16="http://schemas.microsoft.com/office/drawing/2014/main" id="{DF456E29-BB6E-B127-7B2D-9162C6294D06}"/>
              </a:ext>
            </a:extLst>
          </p:cNvPr>
          <p:cNvSpPr/>
          <p:nvPr userDrawn="1"/>
        </p:nvSpPr>
        <p:spPr>
          <a:xfrm>
            <a:off x="260781" y="2216705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6914AE57-CF65-87C0-93E3-FF2D77DBB26D}"/>
              </a:ext>
            </a:extLst>
          </p:cNvPr>
          <p:cNvSpPr/>
          <p:nvPr userDrawn="1"/>
        </p:nvSpPr>
        <p:spPr>
          <a:xfrm>
            <a:off x="260781" y="2636711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B7EF79-80E0-EF05-79BF-18273546EC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665" y="1998437"/>
            <a:ext cx="5332837" cy="254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4921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0">
            <a:extLst>
              <a:ext uri="{FF2B5EF4-FFF2-40B4-BE49-F238E27FC236}">
                <a16:creationId xmlns:a16="http://schemas.microsoft.com/office/drawing/2014/main" id="{2DE34DB2-7639-F29A-CC2D-BBF668000749}"/>
              </a:ext>
            </a:extLst>
          </p:cNvPr>
          <p:cNvSpPr txBox="1"/>
          <p:nvPr userDrawn="1"/>
        </p:nvSpPr>
        <p:spPr>
          <a:xfrm>
            <a:off x="3559336" y="1086010"/>
            <a:ext cx="202532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COCO </a:t>
            </a: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Keypoints</a:t>
            </a: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50F905-34EB-9AF3-D9C9-A8E12E4CCD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800" y="1869310"/>
            <a:ext cx="7772400" cy="23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peaker">
  <p:cSld name="MAIN_POINT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/>
        </p:nvSpPr>
        <p:spPr>
          <a:xfrm>
            <a:off x="381144" y="4178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&lt;</a:t>
            </a:r>
            <a:r>
              <a:rPr lang="ru" sz="1700" b="1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ABOUT SPEAKER</a:t>
            </a: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&gt;</a:t>
            </a:r>
            <a:endParaRPr sz="1700" b="1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8"/>
          <p:cNvSpPr txBox="1"/>
          <p:nvPr/>
        </p:nvSpPr>
        <p:spPr>
          <a:xfrm>
            <a:off x="3843049" y="952375"/>
            <a:ext cx="5159871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Yaroslav Tereshchenko</a:t>
            </a:r>
          </a:p>
        </p:txBody>
      </p:sp>
      <p:sp>
        <p:nvSpPr>
          <p:cNvPr id="33" name="Google Shape;33;p8"/>
          <p:cNvSpPr txBox="1"/>
          <p:nvPr/>
        </p:nvSpPr>
        <p:spPr>
          <a:xfrm>
            <a:off x="3843049" y="2065851"/>
            <a:ext cx="47862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5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Senior CV/ML Developer at </a:t>
            </a: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Svitla</a:t>
            </a: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PhD in Applied Mathematics. He teaches at the Taras Shevchenko National University of Kyiv, at the Faculty of Computer Sciences and Cybernetics. </a:t>
            </a:r>
          </a:p>
        </p:txBody>
      </p:sp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516600" y="1136575"/>
            <a:ext cx="3000000" cy="30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Зображення, що містить Обличчя людини, особа, дерево, одежа&#10;&#10;Автоматично згенерований опис">
            <a:extLst>
              <a:ext uri="{FF2B5EF4-FFF2-40B4-BE49-F238E27FC236}">
                <a16:creationId xmlns:a16="http://schemas.microsoft.com/office/drawing/2014/main" id="{CB116EEE-F1E2-07E7-70AE-CBDC1306B3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599" y="1136575"/>
            <a:ext cx="3007353" cy="3067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0">
            <a:extLst>
              <a:ext uri="{FF2B5EF4-FFF2-40B4-BE49-F238E27FC236}">
                <a16:creationId xmlns:a16="http://schemas.microsoft.com/office/drawing/2014/main" id="{2DE34DB2-7639-F29A-CC2D-BBF668000749}"/>
              </a:ext>
            </a:extLst>
          </p:cNvPr>
          <p:cNvSpPr txBox="1"/>
          <p:nvPr userDrawn="1"/>
        </p:nvSpPr>
        <p:spPr>
          <a:xfrm>
            <a:off x="3559336" y="1207075"/>
            <a:ext cx="202532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MPII datasets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17FD6-A8A3-EEBC-6163-05C8CAE0B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907" y="1884153"/>
            <a:ext cx="7772400" cy="238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60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Use cases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5622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441161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Motion capture</a:t>
            </a:r>
          </a:p>
        </p:txBody>
      </p:sp>
      <p:sp>
        <p:nvSpPr>
          <p:cNvPr id="3" name="Google Shape;68;p11">
            <a:extLst>
              <a:ext uri="{FF2B5EF4-FFF2-40B4-BE49-F238E27FC236}">
                <a16:creationId xmlns:a16="http://schemas.microsoft.com/office/drawing/2014/main" id="{959636CE-1A4D-801B-9090-5EB109ED9442}"/>
              </a:ext>
            </a:extLst>
          </p:cNvPr>
          <p:cNvSpPr/>
          <p:nvPr userDrawn="1"/>
        </p:nvSpPr>
        <p:spPr>
          <a:xfrm>
            <a:off x="473675" y="19923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1;p11">
            <a:extLst>
              <a:ext uri="{FF2B5EF4-FFF2-40B4-BE49-F238E27FC236}">
                <a16:creationId xmlns:a16="http://schemas.microsoft.com/office/drawing/2014/main" id="{44316989-CC3E-32B5-2EED-91809B21CFB2}"/>
              </a:ext>
            </a:extLst>
          </p:cNvPr>
          <p:cNvSpPr txBox="1"/>
          <p:nvPr userDrawn="1"/>
        </p:nvSpPr>
        <p:spPr>
          <a:xfrm>
            <a:off x="723550" y="187131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Fitness, dance learning application</a:t>
            </a:r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7053BFBC-717C-BACE-8E10-10CB823A76B7}"/>
              </a:ext>
            </a:extLst>
          </p:cNvPr>
          <p:cNvSpPr/>
          <p:nvPr userDrawn="1"/>
        </p:nvSpPr>
        <p:spPr>
          <a:xfrm>
            <a:off x="473675" y="24618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1;p11">
            <a:extLst>
              <a:ext uri="{FF2B5EF4-FFF2-40B4-BE49-F238E27FC236}">
                <a16:creationId xmlns:a16="http://schemas.microsoft.com/office/drawing/2014/main" id="{648CF546-E81D-F674-0DA5-5E564A07098A}"/>
              </a:ext>
            </a:extLst>
          </p:cNvPr>
          <p:cNvSpPr txBox="1"/>
          <p:nvPr userDrawn="1"/>
        </p:nvSpPr>
        <p:spPr>
          <a:xfrm>
            <a:off x="723550" y="234081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Gesture recognition</a:t>
            </a:r>
          </a:p>
        </p:txBody>
      </p:sp>
      <p:sp>
        <p:nvSpPr>
          <p:cNvPr id="9" name="Google Shape;68;p11">
            <a:extLst>
              <a:ext uri="{FF2B5EF4-FFF2-40B4-BE49-F238E27FC236}">
                <a16:creationId xmlns:a16="http://schemas.microsoft.com/office/drawing/2014/main" id="{34FC448B-EF2D-A1C0-866C-A66C2F3DFEDD}"/>
              </a:ext>
            </a:extLst>
          </p:cNvPr>
          <p:cNvSpPr/>
          <p:nvPr userDrawn="1"/>
        </p:nvSpPr>
        <p:spPr>
          <a:xfrm>
            <a:off x="473675" y="2922587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1;p11">
            <a:extLst>
              <a:ext uri="{FF2B5EF4-FFF2-40B4-BE49-F238E27FC236}">
                <a16:creationId xmlns:a16="http://schemas.microsoft.com/office/drawing/2014/main" id="{F25E667F-E8BF-E5B5-5C4E-783FD0EE3976}"/>
              </a:ext>
            </a:extLst>
          </p:cNvPr>
          <p:cNvSpPr txBox="1"/>
          <p:nvPr userDrawn="1"/>
        </p:nvSpPr>
        <p:spPr>
          <a:xfrm>
            <a:off x="723550" y="2801537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Robotics</a:t>
            </a:r>
          </a:p>
        </p:txBody>
      </p:sp>
      <p:sp>
        <p:nvSpPr>
          <p:cNvPr id="14" name="Google Shape;68;p11">
            <a:extLst>
              <a:ext uri="{FF2B5EF4-FFF2-40B4-BE49-F238E27FC236}">
                <a16:creationId xmlns:a16="http://schemas.microsoft.com/office/drawing/2014/main" id="{14006EA0-26F5-CC15-DBC2-833CAAD474FE}"/>
              </a:ext>
            </a:extLst>
          </p:cNvPr>
          <p:cNvSpPr/>
          <p:nvPr userDrawn="1"/>
        </p:nvSpPr>
        <p:spPr>
          <a:xfrm>
            <a:off x="473675" y="338331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1;p11">
            <a:extLst>
              <a:ext uri="{FF2B5EF4-FFF2-40B4-BE49-F238E27FC236}">
                <a16:creationId xmlns:a16="http://schemas.microsoft.com/office/drawing/2014/main" id="{9831936A-FE71-8ACF-1950-D096CF65549D}"/>
              </a:ext>
            </a:extLst>
          </p:cNvPr>
          <p:cNvSpPr txBox="1"/>
          <p:nvPr userDrawn="1"/>
        </p:nvSpPr>
        <p:spPr>
          <a:xfrm>
            <a:off x="723550" y="326226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67405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Challenges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5622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441161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 in achieving real-time performance</a:t>
            </a:r>
          </a:p>
        </p:txBody>
      </p:sp>
      <p:sp>
        <p:nvSpPr>
          <p:cNvPr id="3" name="Google Shape;68;p11">
            <a:extLst>
              <a:ext uri="{FF2B5EF4-FFF2-40B4-BE49-F238E27FC236}">
                <a16:creationId xmlns:a16="http://schemas.microsoft.com/office/drawing/2014/main" id="{959636CE-1A4D-801B-9090-5EB109ED9442}"/>
              </a:ext>
            </a:extLst>
          </p:cNvPr>
          <p:cNvSpPr/>
          <p:nvPr userDrawn="1"/>
        </p:nvSpPr>
        <p:spPr>
          <a:xfrm>
            <a:off x="473675" y="19923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1;p11">
            <a:extLst>
              <a:ext uri="{FF2B5EF4-FFF2-40B4-BE49-F238E27FC236}">
                <a16:creationId xmlns:a16="http://schemas.microsoft.com/office/drawing/2014/main" id="{44316989-CC3E-32B5-2EED-91809B21CFB2}"/>
              </a:ext>
            </a:extLst>
          </p:cNvPr>
          <p:cNvSpPr txBox="1"/>
          <p:nvPr userDrawn="1"/>
        </p:nvSpPr>
        <p:spPr>
          <a:xfrm>
            <a:off x="723550" y="187131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computational power required for processing and training</a:t>
            </a:r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7053BFBC-717C-BACE-8E10-10CB823A76B7}"/>
              </a:ext>
            </a:extLst>
          </p:cNvPr>
          <p:cNvSpPr/>
          <p:nvPr userDrawn="1"/>
        </p:nvSpPr>
        <p:spPr>
          <a:xfrm>
            <a:off x="473675" y="24618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1;p11">
            <a:extLst>
              <a:ext uri="{FF2B5EF4-FFF2-40B4-BE49-F238E27FC236}">
                <a16:creationId xmlns:a16="http://schemas.microsoft.com/office/drawing/2014/main" id="{648CF546-E81D-F674-0DA5-5E564A07098A}"/>
              </a:ext>
            </a:extLst>
          </p:cNvPr>
          <p:cNvSpPr txBox="1"/>
          <p:nvPr userDrawn="1"/>
        </p:nvSpPr>
        <p:spPr>
          <a:xfrm>
            <a:off x="723550" y="234081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Variability in poses</a:t>
            </a:r>
          </a:p>
        </p:txBody>
      </p:sp>
      <p:sp>
        <p:nvSpPr>
          <p:cNvPr id="9" name="Google Shape;68;p11">
            <a:extLst>
              <a:ext uri="{FF2B5EF4-FFF2-40B4-BE49-F238E27FC236}">
                <a16:creationId xmlns:a16="http://schemas.microsoft.com/office/drawing/2014/main" id="{34FC448B-EF2D-A1C0-866C-A66C2F3DFEDD}"/>
              </a:ext>
            </a:extLst>
          </p:cNvPr>
          <p:cNvSpPr/>
          <p:nvPr userDrawn="1"/>
        </p:nvSpPr>
        <p:spPr>
          <a:xfrm>
            <a:off x="473675" y="2922587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1;p11">
            <a:extLst>
              <a:ext uri="{FF2B5EF4-FFF2-40B4-BE49-F238E27FC236}">
                <a16:creationId xmlns:a16="http://schemas.microsoft.com/office/drawing/2014/main" id="{F25E667F-E8BF-E5B5-5C4E-783FD0EE3976}"/>
              </a:ext>
            </a:extLst>
          </p:cNvPr>
          <p:cNvSpPr txBox="1"/>
          <p:nvPr userDrawn="1"/>
        </p:nvSpPr>
        <p:spPr>
          <a:xfrm>
            <a:off x="723550" y="2801537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complexity of skeleton building in non-trivial tasks</a:t>
            </a:r>
          </a:p>
        </p:txBody>
      </p:sp>
      <p:sp>
        <p:nvSpPr>
          <p:cNvPr id="14" name="Google Shape;68;p11">
            <a:extLst>
              <a:ext uri="{FF2B5EF4-FFF2-40B4-BE49-F238E27FC236}">
                <a16:creationId xmlns:a16="http://schemas.microsoft.com/office/drawing/2014/main" id="{14006EA0-26F5-CC15-DBC2-833CAAD474FE}"/>
              </a:ext>
            </a:extLst>
          </p:cNvPr>
          <p:cNvSpPr/>
          <p:nvPr userDrawn="1"/>
        </p:nvSpPr>
        <p:spPr>
          <a:xfrm>
            <a:off x="473675" y="338331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1;p11">
            <a:extLst>
              <a:ext uri="{FF2B5EF4-FFF2-40B4-BE49-F238E27FC236}">
                <a16:creationId xmlns:a16="http://schemas.microsoft.com/office/drawing/2014/main" id="{9831936A-FE71-8ACF-1950-D096CF65549D}"/>
              </a:ext>
            </a:extLst>
          </p:cNvPr>
          <p:cNvSpPr txBox="1"/>
          <p:nvPr userDrawn="1"/>
        </p:nvSpPr>
        <p:spPr>
          <a:xfrm>
            <a:off x="723550" y="326226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Dependency on high-quality, diverse datasets for training.</a:t>
            </a:r>
          </a:p>
        </p:txBody>
      </p:sp>
      <p:sp>
        <p:nvSpPr>
          <p:cNvPr id="16" name="Google Shape;68;p11">
            <a:extLst>
              <a:ext uri="{FF2B5EF4-FFF2-40B4-BE49-F238E27FC236}">
                <a16:creationId xmlns:a16="http://schemas.microsoft.com/office/drawing/2014/main" id="{C597F287-9714-56B4-EEC7-6F3B0004668C}"/>
              </a:ext>
            </a:extLst>
          </p:cNvPr>
          <p:cNvSpPr/>
          <p:nvPr userDrawn="1"/>
        </p:nvSpPr>
        <p:spPr>
          <a:xfrm>
            <a:off x="473675" y="3844037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1;p11">
            <a:extLst>
              <a:ext uri="{FF2B5EF4-FFF2-40B4-BE49-F238E27FC236}">
                <a16:creationId xmlns:a16="http://schemas.microsoft.com/office/drawing/2014/main" id="{FA66BD91-BAAD-CEBE-00C3-1AF128907F85}"/>
              </a:ext>
            </a:extLst>
          </p:cNvPr>
          <p:cNvSpPr txBox="1"/>
          <p:nvPr userDrawn="1"/>
        </p:nvSpPr>
        <p:spPr>
          <a:xfrm>
            <a:off x="723550" y="3722987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Annotation and labeling challenges</a:t>
            </a:r>
          </a:p>
        </p:txBody>
      </p:sp>
      <p:sp>
        <p:nvSpPr>
          <p:cNvPr id="18" name="Google Shape;68;p11">
            <a:extLst>
              <a:ext uri="{FF2B5EF4-FFF2-40B4-BE49-F238E27FC236}">
                <a16:creationId xmlns:a16="http://schemas.microsoft.com/office/drawing/2014/main" id="{E314E72B-59AA-950A-DADF-CDCA76F4D810}"/>
              </a:ext>
            </a:extLst>
          </p:cNvPr>
          <p:cNvSpPr/>
          <p:nvPr userDrawn="1"/>
        </p:nvSpPr>
        <p:spPr>
          <a:xfrm>
            <a:off x="473675" y="43047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1;p11">
            <a:extLst>
              <a:ext uri="{FF2B5EF4-FFF2-40B4-BE49-F238E27FC236}">
                <a16:creationId xmlns:a16="http://schemas.microsoft.com/office/drawing/2014/main" id="{E3862402-7822-222D-48B0-DF132923B631}"/>
              </a:ext>
            </a:extLst>
          </p:cNvPr>
          <p:cNvSpPr txBox="1"/>
          <p:nvPr userDrawn="1"/>
        </p:nvSpPr>
        <p:spPr>
          <a:xfrm>
            <a:off x="723550" y="418371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 in estimation of pose of overlapping objects and occlusions</a:t>
            </a:r>
          </a:p>
        </p:txBody>
      </p:sp>
    </p:spTree>
    <p:extLst>
      <p:ext uri="{BB962C8B-B14F-4D97-AF65-F5344CB8AC3E}">
        <p14:creationId xmlns:p14="http://schemas.microsoft.com/office/powerpoint/2010/main" val="28103625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Conclusions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5622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441161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Pose estimation is an evolving field with ongoing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development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242290E6-9EA0-3CC4-D288-0EB07572F656}"/>
              </a:ext>
            </a:extLst>
          </p:cNvPr>
          <p:cNvSpPr/>
          <p:nvPr userDrawn="1"/>
        </p:nvSpPr>
        <p:spPr>
          <a:xfrm>
            <a:off x="473675" y="236353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1;p11">
            <a:extLst>
              <a:ext uri="{FF2B5EF4-FFF2-40B4-BE49-F238E27FC236}">
                <a16:creationId xmlns:a16="http://schemas.microsoft.com/office/drawing/2014/main" id="{21079F15-B105-5E45-9B46-2357552E90B6}"/>
              </a:ext>
            </a:extLst>
          </p:cNvPr>
          <p:cNvSpPr txBox="1"/>
          <p:nvPr userDrawn="1"/>
        </p:nvSpPr>
        <p:spPr>
          <a:xfrm>
            <a:off x="758525" y="2227154"/>
            <a:ext cx="8175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Pose estimation is a powerful tool in computer vision, with wide-ranging applications from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entertainment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robotics</a:t>
            </a:r>
          </a:p>
        </p:txBody>
      </p:sp>
      <p:sp>
        <p:nvSpPr>
          <p:cNvPr id="12" name="Google Shape;68;p11">
            <a:extLst>
              <a:ext uri="{FF2B5EF4-FFF2-40B4-BE49-F238E27FC236}">
                <a16:creationId xmlns:a16="http://schemas.microsoft.com/office/drawing/2014/main" id="{4A6D1946-139F-5269-6317-79A27E416341}"/>
              </a:ext>
            </a:extLst>
          </p:cNvPr>
          <p:cNvSpPr/>
          <p:nvPr userDrawn="1"/>
        </p:nvSpPr>
        <p:spPr>
          <a:xfrm>
            <a:off x="473675" y="334414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1;p11">
            <a:extLst>
              <a:ext uri="{FF2B5EF4-FFF2-40B4-BE49-F238E27FC236}">
                <a16:creationId xmlns:a16="http://schemas.microsoft.com/office/drawing/2014/main" id="{EDD8669C-4893-E8BF-77D6-8C5A1A02D988}"/>
              </a:ext>
            </a:extLst>
          </p:cNvPr>
          <p:cNvSpPr txBox="1"/>
          <p:nvPr userDrawn="1"/>
        </p:nvSpPr>
        <p:spPr>
          <a:xfrm>
            <a:off x="758525" y="3207761"/>
            <a:ext cx="8175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Mastery of this technology opens up numerous possibilities for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innovation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practical solutions in various industries</a:t>
            </a:r>
          </a:p>
        </p:txBody>
      </p:sp>
    </p:spTree>
    <p:extLst>
      <p:ext uri="{BB962C8B-B14F-4D97-AF65-F5344CB8AC3E}">
        <p14:creationId xmlns:p14="http://schemas.microsoft.com/office/powerpoint/2010/main" val="1463507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 and A" preserve="1">
  <p:cSld name="1_Q and A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484350" y="1906050"/>
            <a:ext cx="81753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Q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&amp;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70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00544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 userDrawn="1">
  <p:cSld name="1_Thanks">
    <p:bg>
      <p:bgPr>
        <a:solidFill>
          <a:srgbClr val="CC8DEC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717275" y="909900"/>
            <a:ext cx="41829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SEE YOU</a:t>
            </a:r>
            <a:b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NEXT TIME </a:t>
            </a:r>
            <a:r>
              <a:rPr lang="ru" sz="3700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;)</a:t>
            </a:r>
            <a:endParaRPr sz="800" b="1" dirty="0">
              <a:solidFill>
                <a:schemeClr val="dk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75" y="4364075"/>
            <a:ext cx="385494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035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413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6538625" y="4440275"/>
            <a:ext cx="200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aihouse.org.ua 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685" y="4417342"/>
            <a:ext cx="278976" cy="278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260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peaker" preserve="1">
  <p:cSld name="1_about speaker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/>
        </p:nvSpPr>
        <p:spPr>
          <a:xfrm>
            <a:off x="381144" y="4178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&lt;</a:t>
            </a:r>
            <a:r>
              <a:rPr lang="ru" sz="1700" b="1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ABOUT SPEAKER</a:t>
            </a: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&gt;</a:t>
            </a:r>
            <a:endParaRPr sz="1700" b="1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8"/>
          <p:cNvSpPr txBox="1"/>
          <p:nvPr/>
        </p:nvSpPr>
        <p:spPr>
          <a:xfrm>
            <a:off x="3843049" y="952375"/>
            <a:ext cx="5159871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Bohdan </a:t>
            </a:r>
            <a:r>
              <a:rPr lang="en-US" sz="3600" b="1" dirty="0" err="1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Bobyl</a:t>
            </a: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;p8"/>
          <p:cNvSpPr txBox="1"/>
          <p:nvPr/>
        </p:nvSpPr>
        <p:spPr>
          <a:xfrm>
            <a:off x="3858475" y="1591200"/>
            <a:ext cx="47862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5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Research Lead at Squad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Lecturer at the Taras Shevchenko National University of Kyiv, at the Faculty of Computer Sciences and Cybernetics.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Has more than 10 years of CV/ML/DL experience.</a:t>
            </a:r>
          </a:p>
        </p:txBody>
      </p:sp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516600" y="1146225"/>
            <a:ext cx="3000000" cy="3067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A" dirty="0"/>
          </a:p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9816F001-5A67-A5B4-7FC0-F7D3A790F9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599" y="1146225"/>
            <a:ext cx="3007353" cy="30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" preserve="1">
  <p:cSld name="1_5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84350" y="2180100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Pose Estimation</a:t>
            </a: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84350" y="2887200"/>
            <a:ext cx="81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Theory</a:t>
            </a:r>
            <a:endParaRPr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6812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 preserve="1">
  <p:cSld name="1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384500" y="226195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95856" y="283411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4500" y="340627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634375" y="2140893"/>
            <a:ext cx="49595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Introduction to pose estimation</a:t>
            </a:r>
          </a:p>
        </p:txBody>
      </p:sp>
      <p:sp>
        <p:nvSpPr>
          <p:cNvPr id="86" name="Google Shape;86;p12"/>
          <p:cNvSpPr txBox="1"/>
          <p:nvPr/>
        </p:nvSpPr>
        <p:spPr>
          <a:xfrm>
            <a:off x="634374" y="2713263"/>
            <a:ext cx="520103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Types of pose estimation tasks &amp; models</a:t>
            </a:r>
          </a:p>
        </p:txBody>
      </p:sp>
      <p:sp>
        <p:nvSpPr>
          <p:cNvPr id="87" name="Google Shape;87;p12"/>
          <p:cNvSpPr txBox="1"/>
          <p:nvPr/>
        </p:nvSpPr>
        <p:spPr>
          <a:xfrm>
            <a:off x="634375" y="3288010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Understanding popular architectures and methodologies for pose estimation</a:t>
            </a:r>
          </a:p>
        </p:txBody>
      </p:sp>
      <p:pic>
        <p:nvPicPr>
          <p:cNvPr id="3" name="Google Shape;35;p8">
            <a:extLst>
              <a:ext uri="{FF2B5EF4-FFF2-40B4-BE49-F238E27FC236}">
                <a16:creationId xmlns:a16="http://schemas.microsoft.com/office/drawing/2014/main" id="{C21A399B-77FA-EF46-C327-A78F674F72C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792" y="1708831"/>
            <a:ext cx="149250" cy="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;p12">
            <a:extLst>
              <a:ext uri="{FF2B5EF4-FFF2-40B4-BE49-F238E27FC236}">
                <a16:creationId xmlns:a16="http://schemas.microsoft.com/office/drawing/2014/main" id="{26F5AAC8-640C-BD7F-15DA-F50F981BDDC9}"/>
              </a:ext>
            </a:extLst>
          </p:cNvPr>
          <p:cNvSpPr/>
          <p:nvPr userDrawn="1"/>
        </p:nvSpPr>
        <p:spPr>
          <a:xfrm>
            <a:off x="384500" y="395798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;p12">
            <a:extLst>
              <a:ext uri="{FF2B5EF4-FFF2-40B4-BE49-F238E27FC236}">
                <a16:creationId xmlns:a16="http://schemas.microsoft.com/office/drawing/2014/main" id="{B7939BB8-7E09-3859-82D7-275C54DC26E3}"/>
              </a:ext>
            </a:extLst>
          </p:cNvPr>
          <p:cNvSpPr txBox="1"/>
          <p:nvPr userDrawn="1"/>
        </p:nvSpPr>
        <p:spPr>
          <a:xfrm>
            <a:off x="634375" y="3839718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Datasets: evaluation and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D4F1F-DF02-03B3-1C7C-530D75380B36}"/>
              </a:ext>
            </a:extLst>
          </p:cNvPr>
          <p:cNvSpPr txBox="1"/>
          <p:nvPr userDrawn="1"/>
        </p:nvSpPr>
        <p:spPr>
          <a:xfrm>
            <a:off x="634375" y="1607404"/>
            <a:ext cx="4225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Pose Estimation: </a:t>
            </a:r>
            <a:r>
              <a:rPr lang="en-US" sz="1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Theory</a:t>
            </a: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</a:t>
            </a:r>
            <a:endParaRPr lang="uk-UA" sz="1600" dirty="0"/>
          </a:p>
          <a:p>
            <a:endParaRPr lang="uk-U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4FA58-7FB8-827E-4D86-A6362F757763}"/>
              </a:ext>
            </a:extLst>
          </p:cNvPr>
          <p:cNvSpPr txBox="1"/>
          <p:nvPr userDrawn="1"/>
        </p:nvSpPr>
        <p:spPr>
          <a:xfrm>
            <a:off x="634375" y="1268850"/>
            <a:ext cx="4225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12142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What is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pose estimation</a:t>
            </a: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?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84500" y="1804455"/>
            <a:ext cx="4246656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Pose estimation is a fundamental task in computer vision that involves detection and tracking a position and, if needed -  orientation of an object’s “body” parts in images or videos.</a:t>
            </a:r>
            <a:endParaRPr lang="en-US" sz="1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8" name="Picture 4" descr="Pool Angel | Deep learning based human pose estimation">
            <a:extLst>
              <a:ext uri="{FF2B5EF4-FFF2-40B4-BE49-F238E27FC236}">
                <a16:creationId xmlns:a16="http://schemas.microsoft.com/office/drawing/2014/main" id="{0B32745B-D318-E122-A39A-9195A90557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252" y="1207075"/>
            <a:ext cx="2442023" cy="366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12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824" r:id="rId2"/>
    <p:sldLayoutId id="2147483825" r:id="rId3"/>
    <p:sldLayoutId id="2147483826" r:id="rId4"/>
    <p:sldLayoutId id="2147483654" r:id="rId5"/>
    <p:sldLayoutId id="2147483677" r:id="rId6"/>
    <p:sldLayoutId id="2147483684" r:id="rId7"/>
    <p:sldLayoutId id="2147483678" r:id="rId8"/>
    <p:sldLayoutId id="2147483697" r:id="rId9"/>
    <p:sldLayoutId id="2147483698" r:id="rId10"/>
    <p:sldLayoutId id="2147483691" r:id="rId11"/>
    <p:sldLayoutId id="2147483857" r:id="rId12"/>
    <p:sldLayoutId id="2147483690" r:id="rId13"/>
    <p:sldLayoutId id="2147483685" r:id="rId14"/>
    <p:sldLayoutId id="2147483827" r:id="rId15"/>
    <p:sldLayoutId id="2147483828" r:id="rId16"/>
    <p:sldLayoutId id="2147483705" r:id="rId17"/>
    <p:sldLayoutId id="2147483829" r:id="rId18"/>
    <p:sldLayoutId id="2147483830" r:id="rId19"/>
    <p:sldLayoutId id="2147483831" r:id="rId20"/>
    <p:sldLayoutId id="2147483832" r:id="rId21"/>
    <p:sldLayoutId id="2147483833" r:id="rId22"/>
    <p:sldLayoutId id="2147483834" r:id="rId23"/>
    <p:sldLayoutId id="2147483835" r:id="rId24"/>
    <p:sldLayoutId id="2147483837" r:id="rId25"/>
    <p:sldLayoutId id="2147483836" r:id="rId26"/>
    <p:sldLayoutId id="2147483838" r:id="rId27"/>
    <p:sldLayoutId id="2147483839" r:id="rId28"/>
    <p:sldLayoutId id="2147483840" r:id="rId29"/>
    <p:sldLayoutId id="2147483841" r:id="rId30"/>
    <p:sldLayoutId id="2147483842" r:id="rId31"/>
    <p:sldLayoutId id="2147483843" r:id="rId32"/>
    <p:sldLayoutId id="2147483852" r:id="rId33"/>
    <p:sldLayoutId id="2147483844" r:id="rId34"/>
    <p:sldLayoutId id="2147483845" r:id="rId35"/>
    <p:sldLayoutId id="2147483854" r:id="rId36"/>
    <p:sldLayoutId id="2147483853" r:id="rId37"/>
    <p:sldLayoutId id="2147483846" r:id="rId38"/>
    <p:sldLayoutId id="2147483847" r:id="rId39"/>
    <p:sldLayoutId id="2147483848" r:id="rId40"/>
    <p:sldLayoutId id="2147483849" r:id="rId41"/>
    <p:sldLayoutId id="2147483855" r:id="rId42"/>
    <p:sldLayoutId id="2147483850" r:id="rId43"/>
    <p:sldLayoutId id="2147483851" r:id="rId44"/>
    <p:sldLayoutId id="2147483805" r:id="rId45"/>
    <p:sldLayoutId id="2147483763" r:id="rId46"/>
    <p:sldLayoutId id="2147483766" r:id="rId47"/>
    <p:sldLayoutId id="2147483768" r:id="rId48"/>
    <p:sldLayoutId id="2147483784" r:id="rId49"/>
    <p:sldLayoutId id="2147483811" r:id="rId50"/>
    <p:sldLayoutId id="2147483818" r:id="rId51"/>
    <p:sldLayoutId id="2147483856" r:id="rId52"/>
    <p:sldLayoutId id="2147483823" r:id="rId53"/>
    <p:sldLayoutId id="2147483821" r:id="rId54"/>
    <p:sldLayoutId id="2147483822" r:id="rId5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33.xml"/><Relationship Id="rId1" Type="http://schemas.openxmlformats.org/officeDocument/2006/relationships/video" Target="https://www.youtube.com/embed/ZreEaLSgQcc?feature=oembed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37.xml"/><Relationship Id="rId1" Type="http://schemas.openxmlformats.org/officeDocument/2006/relationships/video" Target="https://www.youtube.com/embed/JUWcmgkCVeM?feature=oembe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45.xml"/><Relationship Id="rId1" Type="http://schemas.openxmlformats.org/officeDocument/2006/relationships/video" Target="https://www.youtube.com/embed/uze6chg-YeU?feature=oembe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11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05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845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98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55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15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13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863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10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76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8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28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21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05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22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210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856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9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86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94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50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63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Open Pose Demo on macOS (with code)">
            <a:hlinkClick r:id="" action="ppaction://media"/>
            <a:extLst>
              <a:ext uri="{FF2B5EF4-FFF2-40B4-BE49-F238E27FC236}">
                <a16:creationId xmlns:a16="http://schemas.microsoft.com/office/drawing/2014/main" id="{FC5997E2-8FD2-2831-9AF0-573F988334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53252" y="937786"/>
            <a:ext cx="7037496" cy="39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0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640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79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1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RNET - Human Pose Estimation (ONNX)">
            <a:hlinkClick r:id="" action="ppaction://media"/>
            <a:extLst>
              <a:ext uri="{FF2B5EF4-FFF2-40B4-BE49-F238E27FC236}">
                <a16:creationId xmlns:a16="http://schemas.microsoft.com/office/drawing/2014/main" id="{62FB346B-1671-6DE2-5185-7143908347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0517" y="917498"/>
            <a:ext cx="7120673" cy="402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55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59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68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156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875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8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956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829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AlphaPose popping-136 whole body keypoints">
            <a:hlinkClick r:id="" action="ppaction://media"/>
            <a:extLst>
              <a:ext uri="{FF2B5EF4-FFF2-40B4-BE49-F238E27FC236}">
                <a16:creationId xmlns:a16="http://schemas.microsoft.com/office/drawing/2014/main" id="{81028FB6-E17A-6272-5F82-8609D062B4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6371" y="1041864"/>
            <a:ext cx="6897649" cy="38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9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385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722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076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881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81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DAF406E2-378C-C2B6-7545-40DD392ECB0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8765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890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7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724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3069C8A2-9701-E2FF-9F0F-E4014861E044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210050" y="1009875"/>
            <a:ext cx="3041100" cy="3167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938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04A91A70-B8C9-A8FF-68FA-06D1512C8C3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981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35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9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903410"/>
      </p:ext>
    </p:extLst>
  </p:cSld>
  <p:clrMapOvr>
    <a:masterClrMapping/>
  </p:clrMapOvr>
</p:sld>
</file>

<file path=ppt/theme/theme1.xml><?xml version="1.0" encoding="utf-8"?>
<a:theme xmlns:a="http://schemas.openxmlformats.org/drawingml/2006/main" name="AI HOU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Atyp Text Medium"/>
        <a:ea typeface=""/>
        <a:cs typeface=""/>
      </a:majorFont>
      <a:minorFont>
        <a:latin typeface="Atyp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AI_HOUSE_THEME</Template>
  <TotalTime>5058</TotalTime>
  <Words>0</Words>
  <Application>Microsoft Macintosh PowerPoint</Application>
  <PresentationFormat>On-screen Show (16:9)</PresentationFormat>
  <Paragraphs>0</Paragraphs>
  <Slides>53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Atyp Text</vt:lpstr>
      <vt:lpstr>Roboto</vt:lpstr>
      <vt:lpstr>Helvetica Neue</vt:lpstr>
      <vt:lpstr>Inter</vt:lpstr>
      <vt:lpstr>Cambria Math</vt:lpstr>
      <vt:lpstr>Atyp Display</vt:lpstr>
      <vt:lpstr>Atyp Text Medium</vt:lpstr>
      <vt:lpstr>AI 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Bohdan Bobyl</cp:lastModifiedBy>
  <cp:revision>60</cp:revision>
  <dcterms:modified xsi:type="dcterms:W3CDTF">2023-12-07T12:19:33Z</dcterms:modified>
</cp:coreProperties>
</file>